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66" r:id="rId3"/>
    <p:sldId id="257" r:id="rId4"/>
    <p:sldId id="261" r:id="rId5"/>
    <p:sldId id="283" r:id="rId6"/>
    <p:sldId id="284" r:id="rId7"/>
    <p:sldId id="282" r:id="rId8"/>
    <p:sldId id="260" r:id="rId9"/>
    <p:sldId id="279" r:id="rId10"/>
    <p:sldId id="286" r:id="rId11"/>
    <p:sldId id="272" r:id="rId12"/>
    <p:sldId id="296" r:id="rId13"/>
    <p:sldId id="301" r:id="rId14"/>
    <p:sldId id="307" r:id="rId15"/>
    <p:sldId id="263" r:id="rId16"/>
    <p:sldId id="280" r:id="rId17"/>
    <p:sldId id="287" r:id="rId18"/>
    <p:sldId id="289" r:id="rId19"/>
    <p:sldId id="290" r:id="rId20"/>
    <p:sldId id="298" r:id="rId21"/>
    <p:sldId id="262" r:id="rId22"/>
    <p:sldId id="306" r:id="rId23"/>
    <p:sldId id="275" r:id="rId24"/>
    <p:sldId id="304" r:id="rId25"/>
    <p:sldId id="264" r:id="rId26"/>
    <p:sldId id="312" r:id="rId27"/>
    <p:sldId id="268" r:id="rId28"/>
    <p:sldId id="319" r:id="rId29"/>
    <p:sldId id="310" r:id="rId30"/>
    <p:sldId id="308" r:id="rId31"/>
    <p:sldId id="303" r:id="rId32"/>
    <p:sldId id="314" r:id="rId33"/>
    <p:sldId id="325" r:id="rId34"/>
    <p:sldId id="327" r:id="rId35"/>
    <p:sldId id="269" r:id="rId36"/>
    <p:sldId id="274" r:id="rId37"/>
    <p:sldId id="267" r:id="rId38"/>
    <p:sldId id="270" r:id="rId39"/>
    <p:sldId id="311" r:id="rId40"/>
    <p:sldId id="315" r:id="rId41"/>
    <p:sldId id="271" r:id="rId42"/>
    <p:sldId id="332" r:id="rId43"/>
    <p:sldId id="329" r:id="rId44"/>
    <p:sldId id="331" r:id="rId45"/>
    <p:sldId id="330" r:id="rId46"/>
    <p:sldId id="323" r:id="rId47"/>
    <p:sldId id="295" r:id="rId48"/>
    <p:sldId id="324" r:id="rId49"/>
    <p:sldId id="294" r:id="rId50"/>
    <p:sldId id="321" r:id="rId51"/>
    <p:sldId id="333" r:id="rId52"/>
    <p:sldId id="32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/>
    <p:restoredTop sz="94769"/>
  </p:normalViewPr>
  <p:slideViewPr>
    <p:cSldViewPr snapToGrid="0">
      <p:cViewPr varScale="1">
        <p:scale>
          <a:sx n="147" d="100"/>
          <a:sy n="147" d="100"/>
        </p:scale>
        <p:origin x="2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E5963-EBBC-174E-93B6-8DE1CBBCF918}" type="datetimeFigureOut">
              <a:rPr lang="en-US" smtClean="0"/>
              <a:t>10/4/25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D3462-4B77-A943-B4E3-D54737494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D3462-4B77-A943-B4E3-D547374948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21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D3462-4B77-A943-B4E3-D54737494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7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D3462-4B77-A943-B4E3-D547374948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8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D3462-4B77-A943-B4E3-D547374948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495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5200-34DA-C14D-81E1-5B6E32DA47E6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5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528E-22A3-E04E-9871-ADBBD0C8D998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2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9AE7-A777-724B-9DDA-591B9E9CC0CD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2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6A6A-8B89-6044-B4D5-0DBC95F276BE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025D-FD6E-4B4E-87D1-32587671BAAA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2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9F22-5862-6443-A625-63A1E3A31D59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2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C0DD-C536-474E-B107-C450233ADF7C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53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D88-88E6-724F-B748-D2E5A2A9EEF5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5A62-E21B-824F-89AA-7E875D281BF4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1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16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A86A7-9E73-9B4D-B81D-C936337A8D28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98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165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DC87-0C0D-384C-8EE9-8852454EEDEA}" type="datetime1">
              <a:rPr lang="en-AU" smtClean="0"/>
              <a:t>4/10/2025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8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350">
                <a:solidFill>
                  <a:srgbClr val="FFFFFF"/>
                </a:solidFill>
              </a:defRPr>
            </a:lvl1pPr>
          </a:lstStyle>
          <a:p>
            <a:fld id="{0B7AB74A-78F1-4675-A8E8-E488FAD48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9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0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2D0288AF-F3AF-074F-9F12-CED06E9DC3E8}" type="datetime1">
              <a:rPr lang="en-AU" smtClean="0"/>
              <a:t>4/10/2025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0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3450" kern="1200" cap="none" spc="-75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57175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1450" algn="l" defTabSz="6858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indent="-17145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71450" algn="l" defTabSz="6858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37160" algn="l" defTabSz="6858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jzd1@st-andrews.ac.uk" TargetMode="External"/><Relationship Id="rId2" Type="http://schemas.openxmlformats.org/officeDocument/2006/relationships/hyperlink" Target="mailto:justin.z.dambrosio@gmail.com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58E4D-98A2-CC2B-CE47-8DD8081D4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505" y="3429000"/>
            <a:ext cx="7176373" cy="1096346"/>
          </a:xfrm>
        </p:spPr>
        <p:txBody>
          <a:bodyPr anchor="t">
            <a:normAutofit/>
          </a:bodyPr>
          <a:lstStyle/>
          <a:p>
            <a:pPr algn="l"/>
            <a:r>
              <a:rPr lang="en-US"/>
              <a:t>The Meaning of ‘Means’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80F4E-0E19-17E4-1D03-EE7A251D1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505" y="4197610"/>
            <a:ext cx="4818518" cy="1451350"/>
          </a:xfrm>
        </p:spPr>
        <p:txBody>
          <a:bodyPr anchor="b">
            <a:normAutofit/>
          </a:bodyPr>
          <a:lstStyle/>
          <a:p>
            <a:pPr algn="l"/>
            <a:r>
              <a:rPr lang="en-US" sz="2000"/>
              <a:t>Justin D’Ambrosio</a:t>
            </a:r>
          </a:p>
          <a:p>
            <a:pPr algn="l"/>
            <a:r>
              <a:rPr lang="en-US" sz="2000"/>
              <a:t>University of St. Andrews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B6904-A49B-0FED-F981-33D2152C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2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076D-DFEF-A3FC-FB31-EDDC6CD3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this talk, pt. 2: Consequences for semantics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AC5CC-C46A-F66D-69CA-EAB6BA3E3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Use this semantics to argue for one approach to the semantics of natural (and logical) languages and against another.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Approach 1</a:t>
            </a:r>
            <a:r>
              <a:rPr lang="en-US" sz="2000" b="1" dirty="0">
                <a:solidFill>
                  <a:srgbClr val="4E0204"/>
                </a:solidFill>
              </a:rPr>
              <a:t>: </a:t>
            </a:r>
            <a:r>
              <a:rPr lang="en-US" sz="2000" dirty="0"/>
              <a:t>the first-order, ‘model-theoretic’ approach (the traditional approach in semantics)</a:t>
            </a:r>
            <a:r>
              <a:rPr lang="en-US" sz="2000" i="1" dirty="0"/>
              <a:t>. </a:t>
            </a:r>
          </a:p>
          <a:p>
            <a:pPr marL="565785" lvl="1" indent="-342900"/>
            <a:r>
              <a:rPr lang="en-US" sz="1850" dirty="0"/>
              <a:t>Interprets every expression by pairing it with an object in a model. </a:t>
            </a:r>
          </a:p>
          <a:p>
            <a:pPr marL="565785" lvl="1" indent="-342900"/>
            <a:r>
              <a:rPr lang="en-US" sz="1850" dirty="0"/>
              <a:t>Names denote objects, other parts of speech denote functions.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4E0204"/>
                </a:solidFill>
              </a:rPr>
              <a:t>Approach 2</a:t>
            </a:r>
            <a:r>
              <a:rPr lang="en-US" sz="2000" b="1" dirty="0"/>
              <a:t>: </a:t>
            </a:r>
            <a:r>
              <a:rPr lang="en-US" sz="2000" dirty="0"/>
              <a:t>the higher-order, ‘type-theoretic’ approach (associated with higher-order metaphysics). </a:t>
            </a:r>
          </a:p>
          <a:p>
            <a:pPr marL="565785" lvl="1" indent="-342900"/>
            <a:r>
              <a:rPr lang="en-US" sz="1850" dirty="0"/>
              <a:t>Interprets expressions using a higher-order interpretation function. </a:t>
            </a:r>
          </a:p>
          <a:p>
            <a:pPr marL="565785" lvl="1" indent="-342900"/>
            <a:r>
              <a:rPr lang="en-US" sz="1850" dirty="0"/>
              <a:t>Semantic values are not sets; interpretation is carried out in a language we already understand.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Argue for two claims: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H-O approach can and should state their theory of meaning using the verb ‘means.’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Only the HO-approach can state their theory of meaning using the verb ‘means.’</a:t>
            </a:r>
          </a:p>
          <a:p>
            <a:pPr marL="385763" indent="-385763">
              <a:buAutoNum type="arabicPeriod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Conclusion: </a:t>
            </a:r>
            <a:r>
              <a:rPr lang="en-US" sz="2000" dirty="0"/>
              <a:t>Only the HO-approach can offer a theory of meaning.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F0E0C-0CC4-1FF3-AF1B-2C4BE54E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B9803-A9A9-9740-ADBE-61AAB5FAB949}"/>
              </a:ext>
            </a:extLst>
          </p:cNvPr>
          <p:cNvSpPr txBox="1"/>
          <p:nvPr/>
        </p:nvSpPr>
        <p:spPr>
          <a:xfrm>
            <a:off x="914400" y="1905003"/>
            <a:ext cx="10058400" cy="2593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685800">
              <a:spcBef>
                <a:spcPct val="0"/>
              </a:spcBef>
              <a:spcAft>
                <a:spcPts val="600"/>
              </a:spcAft>
            </a:pPr>
            <a:r>
              <a:rPr lang="en-US" sz="4950" kern="1200" cap="none" spc="-75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Kripkean</a:t>
            </a:r>
            <a:r>
              <a:rPr lang="en-US" sz="4950" kern="1200" cap="none" spc="-75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Awkwardness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9448CF-AC59-EBB8-354A-7B2EC7A7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3D2-54EE-A084-C46B-E0C05321B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BE79938-E778-6407-5A0A-559A8561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B7AB74A-78F1-4675-A8E8-E488FAD4809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13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768E-3DE9-05A2-67B1-983CCF3D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type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54487EA-0346-2FD9-4004-E17B40294B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Each expression of our language gets assigned a type.</a:t>
                </a:r>
                <a:endParaRPr lang="en-US" sz="2000" dirty="0">
                  <a:solidFill>
                    <a:schemeClr val="accent3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sz="2250" i="1" dirty="0"/>
              </a:p>
              <a:p>
                <a:r>
                  <a:rPr lang="en-US" sz="2400" i="1" dirty="0"/>
                  <a:t>e</a:t>
                </a:r>
                <a:r>
                  <a:rPr lang="en-US" sz="2400" dirty="0"/>
                  <a:t> and </a:t>
                </a:r>
                <a:r>
                  <a:rPr lang="en-US" sz="2400" i="1" dirty="0"/>
                  <a:t>t</a:t>
                </a:r>
                <a:r>
                  <a:rPr lang="en-US" sz="2400" dirty="0"/>
                  <a:t> are basic types: </a:t>
                </a:r>
                <a:r>
                  <a:rPr lang="en-US" sz="2400" i="1" dirty="0"/>
                  <a:t>e</a:t>
                </a:r>
                <a:r>
                  <a:rPr lang="en-US" sz="2400" dirty="0"/>
                  <a:t> for </a:t>
                </a:r>
                <a:r>
                  <a:rPr lang="en-US" sz="2400" i="1" dirty="0"/>
                  <a:t>entities</a:t>
                </a:r>
                <a:r>
                  <a:rPr lang="en-US" sz="2400" dirty="0"/>
                  <a:t> and </a:t>
                </a:r>
                <a:r>
                  <a:rPr lang="en-US" sz="2400" i="1" dirty="0"/>
                  <a:t>t</a:t>
                </a:r>
                <a:r>
                  <a:rPr lang="en-US" sz="2400" dirty="0"/>
                  <a:t> for </a:t>
                </a:r>
                <a:r>
                  <a:rPr lang="en-US" sz="2400" i="1" dirty="0"/>
                  <a:t>truth values.</a:t>
                </a:r>
                <a:endParaRPr lang="en-US" sz="2400" dirty="0"/>
              </a:p>
              <a:p>
                <a:pPr marL="447675" indent="-7938"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chemeClr val="accent3"/>
                    </a:solidFill>
                  </a:rPr>
                  <a:t>	</a:t>
                </a: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400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  <a:sym typeface="Symbol"/>
                      </a:rPr>
                      <m:t>𝛽</m:t>
                    </m:r>
                  </m:oMath>
                </a14:m>
                <a:r>
                  <a:rPr lang="en-US" sz="2400" dirty="0">
                    <a:sym typeface="Symbol"/>
                  </a:rPr>
                  <a:t> are types, so is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/>
                            <a:ea typeface="Cambria Math"/>
                            <a:sym typeface="Symbol"/>
                          </a:rPr>
                          <m:t>𝛼</m:t>
                        </m:r>
                        <m:r>
                          <a:rPr lang="en-US" sz="2400" i="1" smtClean="0">
                            <a:latin typeface="Cambria Math"/>
                            <a:ea typeface="Cambria Math"/>
                            <a:sym typeface="Symbol"/>
                          </a:rPr>
                          <m:t>,</m:t>
                        </m:r>
                        <m:r>
                          <a:rPr lang="en-US" sz="2400" i="1" smtClean="0">
                            <a:latin typeface="Cambria Math"/>
                            <a:ea typeface="Cambria Math"/>
                            <a:sym typeface="Symbol"/>
                          </a:rPr>
                          <m:t>𝛽</m:t>
                        </m:r>
                      </m:e>
                    </m:d>
                  </m:oMath>
                </a14:m>
                <a:endParaRPr lang="en-US" sz="2400" dirty="0">
                  <a:sym typeface="Symbol"/>
                </a:endParaRPr>
              </a:p>
              <a:p>
                <a:pPr>
                  <a:buNone/>
                </a:pPr>
                <a:r>
                  <a:rPr lang="en-US" sz="2400" dirty="0">
                    <a:solidFill>
                      <a:schemeClr val="accent3"/>
                    </a:solidFill>
                  </a:rPr>
                  <a:t>	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40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is a set of objects,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40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the set of truth-values</a:t>
                </a:r>
              </a:p>
              <a:p>
                <a:pPr marL="447675" indent="-7938"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chemeClr val="accent3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is the set of functions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4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3"/>
                  </a:solidFill>
                </a:endParaRPr>
              </a:p>
              <a:p>
                <a:pPr>
                  <a:buNone/>
                </a:pPr>
                <a:endParaRPr lang="en-US" sz="2400" dirty="0">
                  <a:solidFill>
                    <a:schemeClr val="accent3"/>
                  </a:solidFill>
                </a:endParaRPr>
              </a:p>
              <a:p>
                <a:r>
                  <a:rPr lang="en-US" sz="2400" dirty="0"/>
                  <a:t>If an expression of type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then its semantic value is a member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3"/>
                  </a:solidFill>
                </a:endParaRPr>
              </a:p>
              <a:p>
                <a:pPr marL="85725" indent="0">
                  <a:buNone/>
                </a:pPr>
                <a:endParaRPr lang="en-US" sz="2400" dirty="0">
                  <a:solidFill>
                    <a:schemeClr val="accent3"/>
                  </a:solidFill>
                </a:endParaRPr>
              </a:p>
              <a:p>
                <a:pPr marL="85725" indent="0">
                  <a:buNone/>
                </a:pPr>
                <a:r>
                  <a:rPr lang="en-US" sz="2400" dirty="0"/>
                  <a:t>We can then add to our set of basic types:  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sz="2250" dirty="0"/>
                  <a:t>Worlds (</a:t>
                </a:r>
                <a:r>
                  <a:rPr lang="en-US" sz="2250" i="1" dirty="0"/>
                  <a:t>s</a:t>
                </a:r>
                <a:r>
                  <a:rPr lang="en-US" sz="2250" dirty="0"/>
                  <a:t>), eventualities (</a:t>
                </a:r>
                <a:r>
                  <a:rPr lang="en-US" sz="2250" i="1" dirty="0"/>
                  <a:t>v</a:t>
                </a:r>
                <a:r>
                  <a:rPr lang="en-US" sz="2250" dirty="0"/>
                  <a:t>), times (</a:t>
                </a:r>
                <a:r>
                  <a:rPr lang="en-US" sz="2250" i="1" dirty="0" err="1"/>
                  <a:t>i</a:t>
                </a:r>
                <a:r>
                  <a:rPr lang="en-US" sz="2250" dirty="0"/>
                  <a:t>), degrees (</a:t>
                </a:r>
                <a:r>
                  <a:rPr lang="en-US" sz="2250" i="1" dirty="0"/>
                  <a:t>d</a:t>
                </a:r>
                <a:r>
                  <a:rPr lang="en-US" sz="2250" dirty="0"/>
                  <a:t>), </a:t>
                </a:r>
                <a:r>
                  <a:rPr lang="en-US" sz="2250" i="1" dirty="0"/>
                  <a:t>etc.</a:t>
                </a:r>
                <a:endParaRPr lang="en-US" sz="2250" dirty="0"/>
              </a:p>
              <a:p>
                <a:pPr marL="85725" indent="0">
                  <a:buNone/>
                </a:pPr>
                <a:endParaRPr lang="en-US" sz="2400" dirty="0">
                  <a:solidFill>
                    <a:schemeClr val="accent3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54487EA-0346-2FD9-4004-E17B40294B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7F94C-BDC7-2422-3153-5BA31F45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50D060B-7CEC-07FA-5BF6-4252E3DB53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28154C5-6C0A-8A3C-A111-80511FA5EB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05016-7E3C-3537-9C80-D4326805D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73055" y="634112"/>
            <a:ext cx="4097540" cy="3073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23799F-0058-016D-D9FB-046B23D2390C}"/>
              </a:ext>
            </a:extLst>
          </p:cNvPr>
          <p:cNvSpPr txBox="1"/>
          <p:nvPr/>
        </p:nvSpPr>
        <p:spPr>
          <a:xfrm>
            <a:off x="8064136" y="6169967"/>
            <a:ext cx="309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Image: “Montague in the style of Egon Schiele” </a:t>
            </a:r>
          </a:p>
          <a:p>
            <a:pPr algn="r"/>
            <a:r>
              <a:rPr lang="en-US" sz="1200" dirty="0"/>
              <a:t>by Renée Jorgensen. </a:t>
            </a:r>
          </a:p>
        </p:txBody>
      </p:sp>
    </p:spTree>
    <p:extLst>
      <p:ext uri="{BB962C8B-B14F-4D97-AF65-F5344CB8AC3E}">
        <p14:creationId xmlns:p14="http://schemas.microsoft.com/office/powerpoint/2010/main" val="288582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4721-5B6D-0384-8F60-09842CB9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Assumptions in Type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8E9B0-AEFD-4DFF-D9DC-2D572471A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7872549" cy="2414451"/>
              </a:xfrm>
            </p:spPr>
            <p:txBody>
              <a:bodyPr>
                <a:normAutofit/>
              </a:bodyPr>
              <a:lstStyle/>
              <a:p>
                <a:pPr marL="85725" indent="0">
                  <a:buNone/>
                </a:pPr>
                <a:r>
                  <a:rPr lang="en-US" sz="2400" b="1" dirty="0">
                    <a:solidFill>
                      <a:srgbClr val="4E0204"/>
                    </a:solidFill>
                  </a:rPr>
                  <a:t>Interpretation</a:t>
                </a:r>
                <a:r>
                  <a:rPr lang="en-US" sz="2800" b="1" dirty="0">
                    <a:solidFill>
                      <a:srgbClr val="4E0204"/>
                    </a:solidFill>
                  </a:rPr>
                  <a:t> </a:t>
                </a:r>
                <a:endParaRPr lang="en-US" sz="2800" dirty="0"/>
              </a:p>
              <a:p>
                <a:r>
                  <a:rPr lang="en-US" sz="2200" dirty="0"/>
                  <a:t>There is just one semantic relation between expressions and semantic values.</a:t>
                </a:r>
              </a:p>
              <a:p>
                <a:r>
                  <a:rPr lang="en-US" sz="2200" dirty="0"/>
                  <a:t>This</a:t>
                </a:r>
                <a:r>
                  <a:rPr lang="en-US" sz="2200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r>
                  <a:rPr lang="en-US" sz="2200" dirty="0"/>
                  <a:t>relation is a function,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⟦·⟧</m:t>
                    </m:r>
                  </m:oMath>
                </a14:m>
                <a:r>
                  <a:rPr lang="en-US" sz="2200" dirty="0"/>
                  <a:t>, that maps expressions to objects in some subset of the domain: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GB" sz="22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GB" sz="22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𝔇</m:t>
                        </m:r>
                      </m:e>
                      <m:sub>
                        <m:d>
                          <m:dPr>
                            <m:begChr m:val="⟨"/>
                            <m:endChr m:val="⟩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  <m:r>
                              <a:rPr lang="en-US" sz="22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sz="2200" i="1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200" dirty="0"/>
                  <a:t> for some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200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  <a:ea typeface="Cambria Math"/>
                        <a:sym typeface="Symbol"/>
                      </a:rPr>
                      <m:t>𝛽</m:t>
                    </m:r>
                    <m:r>
                      <a:rPr lang="en-GB" sz="2200" b="0" i="0" smtClean="0">
                        <a:latin typeface="Cambria Math" panose="02040503050406030204" pitchFamily="18" charset="0"/>
                        <a:ea typeface="Cambria Math"/>
                        <a:sym typeface="Symbol"/>
                      </a:rPr>
                      <m:t>.</m:t>
                    </m:r>
                  </m:oMath>
                </a14:m>
                <a:endParaRPr lang="en-US" sz="2200" dirty="0"/>
              </a:p>
              <a:p>
                <a:pPr marL="85725" indent="0">
                  <a:buNone/>
                </a:pPr>
                <a:endParaRPr lang="en-US" sz="2800" dirty="0"/>
              </a:p>
              <a:p>
                <a:pPr>
                  <a:buNone/>
                </a:pPr>
                <a:endParaRPr lang="en-US" sz="2800" dirty="0"/>
              </a:p>
              <a:p>
                <a:pPr>
                  <a:buNone/>
                </a:pPr>
                <a:endParaRPr lang="en-US" sz="2000" b="1" dirty="0">
                  <a:solidFill>
                    <a:srgbClr val="4E0204"/>
                  </a:solidFill>
                </a:endParaRPr>
              </a:p>
              <a:p>
                <a:pPr>
                  <a:buNone/>
                </a:pPr>
                <a:endParaRPr lang="en-US" sz="2000" b="1" dirty="0">
                  <a:solidFill>
                    <a:srgbClr val="4E0204"/>
                  </a:solidFill>
                </a:endParaRPr>
              </a:p>
              <a:p>
                <a:pPr marL="512763" indent="-398463">
                  <a:buNone/>
                </a:pPr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sz="2000" dirty="0"/>
              </a:p>
              <a:p>
                <a:pPr>
                  <a:buNone/>
                </a:pPr>
                <a:endParaRPr lang="en-US" sz="2000" dirty="0">
                  <a:solidFill>
                    <a:schemeClr val="accent3"/>
                  </a:solidFill>
                </a:endParaRP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8E9B0-AEFD-4DFF-D9DC-2D572471A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7872549" cy="2414451"/>
              </a:xfrm>
              <a:blipFill>
                <a:blip r:embed="rId2"/>
                <a:stretch>
                  <a:fillRect l="-161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F1079-7A04-9A20-5F63-DEA74FF7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EABA9-1283-4D58-EE2F-94EF33177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534" y="714271"/>
            <a:ext cx="1941214" cy="2801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1F1FD1B-5A3B-4F5F-EBA6-59A97AF3FC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134926"/>
                <a:ext cx="9588138" cy="16577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17145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80060" indent="-171450" algn="l" defTabSz="6858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54380" indent="-171450" algn="l" defTabSz="6858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60120" indent="-171450" algn="l" defTabSz="6858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65860" indent="-171450" algn="l" defTabSz="6858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05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0302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05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40180" indent="-137160" algn="l" defTabSz="6858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0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77340" indent="-137160" algn="l" defTabSz="6858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0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714500" indent="-137160" algn="l" defTabSz="6858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0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938">
                  <a:buNone/>
                </a:pPr>
                <a:r>
                  <a:rPr lang="en-US" sz="2400" b="1" dirty="0">
                    <a:solidFill>
                      <a:srgbClr val="4E0204"/>
                    </a:solidFill>
                  </a:rPr>
                  <a:t>Composition: </a:t>
                </a:r>
                <a:endParaRPr lang="en-US" sz="2400" dirty="0"/>
              </a:p>
              <a:p>
                <a:pPr marL="180975" indent="-180975"/>
                <a:r>
                  <a:rPr lang="en-US" sz="2200" dirty="0"/>
                  <a:t>Each complex expression </a:t>
                </a:r>
                <a:r>
                  <a:rPr lang="en-US" sz="2200" dirty="0">
                    <a:sym typeface="Symbol"/>
                  </a:rPr>
                  <a:t></a:t>
                </a:r>
                <a:r>
                  <a:rPr lang="en-US" sz="2200" i="1" dirty="0"/>
                  <a:t> </a:t>
                </a:r>
                <a:r>
                  <a:rPr lang="en-US" sz="2200" dirty="0"/>
                  <a:t>has constituents </a:t>
                </a:r>
                <a:r>
                  <a:rPr lang="en-US" sz="2200" dirty="0">
                    <a:sym typeface="Symbol"/>
                  </a:rPr>
                  <a:t></a:t>
                </a:r>
                <a:r>
                  <a:rPr lang="en-US" sz="2200" baseline="-25000" dirty="0"/>
                  <a:t>1 </a:t>
                </a:r>
                <a:r>
                  <a:rPr lang="en-US" sz="2200" dirty="0"/>
                  <a:t>and </a:t>
                </a:r>
                <a:r>
                  <a:rPr lang="en-US" sz="2200" dirty="0">
                    <a:sym typeface="Symbol"/>
                  </a:rPr>
                  <a:t></a:t>
                </a:r>
                <a:r>
                  <a:rPr lang="en-US" sz="2200" baseline="-25000" dirty="0"/>
                  <a:t>2</a:t>
                </a:r>
                <a:r>
                  <a:rPr lang="en-US" sz="2200" dirty="0"/>
                  <a:t> such that:  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>
                            <a:latin typeface="Cambria Math"/>
                            <a:sym typeface="Symbol"/>
                          </a:rPr>
                          <m:t></m:t>
                        </m:r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begChr m:val="⟦"/>
                        <m:endChr m:val="⟧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>
                                <a:latin typeface="Cambria Math"/>
                                <a:sym typeface="Symbol"/>
                              </a:rPr>
                              <m:t>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/>
                      </a:rPr>
                      <m:t>(</m:t>
                    </m:r>
                    <m:d>
                      <m:dPr>
                        <m:begChr m:val="⟦"/>
                        <m:endChr m:val="⟧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>
                                <a:latin typeface="Cambria Math"/>
                                <a:sym typeface="Symbol"/>
                              </a:rPr>
                              <m:t>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/>
                  <a:t>)</a:t>
                </a:r>
              </a:p>
              <a:p>
                <a:pPr marL="180975" indent="-180975"/>
                <a:r>
                  <a:rPr lang="en-US" sz="2200" dirty="0"/>
                  <a:t>The interpretation of syntactic composition is functional application.</a:t>
                </a:r>
              </a:p>
              <a:p>
                <a:pPr>
                  <a:buFont typeface="Arial" pitchFamily="34" charset="0"/>
                  <a:buNone/>
                </a:pPr>
                <a:endParaRPr lang="en-US" sz="2800" dirty="0"/>
              </a:p>
              <a:p>
                <a:pPr>
                  <a:buFont typeface="Arial" pitchFamily="34" charset="0"/>
                  <a:buNone/>
                </a:pPr>
                <a:endParaRPr lang="en-US" sz="2000" b="1" dirty="0">
                  <a:solidFill>
                    <a:srgbClr val="4E0204"/>
                  </a:solidFill>
                </a:endParaRPr>
              </a:p>
              <a:p>
                <a:pPr>
                  <a:buFont typeface="Arial" pitchFamily="34" charset="0"/>
                  <a:buNone/>
                </a:pPr>
                <a:endParaRPr lang="en-US" sz="2000" b="1" dirty="0">
                  <a:solidFill>
                    <a:srgbClr val="4E0204"/>
                  </a:solidFill>
                </a:endParaRPr>
              </a:p>
              <a:p>
                <a:pPr marL="512763" indent="-398463">
                  <a:buFont typeface="Arial" pitchFamily="34" charset="0"/>
                  <a:buNone/>
                </a:pPr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sz="2000" dirty="0"/>
              </a:p>
              <a:p>
                <a:pPr>
                  <a:buFont typeface="Arial" pitchFamily="34" charset="0"/>
                  <a:buNone/>
                </a:pPr>
                <a:endParaRPr lang="en-US" sz="2000" dirty="0">
                  <a:solidFill>
                    <a:schemeClr val="accent3"/>
                  </a:solidFill>
                </a:endParaRP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1F1FD1B-5A3B-4F5F-EBA6-59A97AF3F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34926"/>
                <a:ext cx="9588138" cy="1657713"/>
              </a:xfrm>
              <a:prstGeom prst="rect">
                <a:avLst/>
              </a:prstGeom>
              <a:blipFill>
                <a:blip r:embed="rId4"/>
                <a:stretch>
                  <a:fillRect l="-1058" t="-3030" r="-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1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574E-F572-33D3-0539-2EB0E051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illustration: Castro’s </a:t>
            </a:r>
            <a:r>
              <a:rPr lang="en-US" dirty="0" err="1"/>
              <a:t>favourite</a:t>
            </a:r>
            <a:r>
              <a:rPr lang="en-US" dirty="0"/>
              <a:t> cow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A933ED-D287-0217-89C6-E5478DC314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428625" indent="-342900">
                  <a:buFont typeface="+mj-lt"/>
                  <a:buAutoNum type="arabicPeriod"/>
                </a:pPr>
                <a:r>
                  <a:rPr lang="en-US" sz="1700" dirty="0">
                    <a:solidFill>
                      <a:schemeClr val="accent2">
                        <a:lumMod val="75000"/>
                      </a:schemeClr>
                    </a:solidFill>
                  </a:rPr>
                  <a:t>Castro loved </a:t>
                </a:r>
                <a:r>
                  <a:rPr lang="en-US" sz="1700" dirty="0" err="1">
                    <a:solidFill>
                      <a:schemeClr val="accent2">
                        <a:lumMod val="75000"/>
                      </a:schemeClr>
                    </a:solidFill>
                  </a:rPr>
                  <a:t>Ubre</a:t>
                </a:r>
                <a:r>
                  <a:rPr lang="en-US" sz="1700" dirty="0">
                    <a:solidFill>
                      <a:schemeClr val="accent2">
                        <a:lumMod val="75000"/>
                      </a:schemeClr>
                    </a:solidFill>
                  </a:rPr>
                  <a:t> Blanca </a:t>
                </a:r>
              </a:p>
              <a:p>
                <a:pPr marL="428625" indent="-342900">
                  <a:buFont typeface="+mj-lt"/>
                  <a:buAutoNum type="arabicPeriod"/>
                </a:pPr>
                <a:r>
                  <a:rPr lang="en-US" sz="1700" dirty="0">
                    <a:solidFill>
                      <a:schemeClr val="accent2">
                        <a:lumMod val="75000"/>
                      </a:schemeClr>
                    </a:solidFill>
                  </a:rPr>
                  <a:t>Everyone loved </a:t>
                </a:r>
                <a:r>
                  <a:rPr lang="en-US" sz="1700" dirty="0" err="1">
                    <a:solidFill>
                      <a:schemeClr val="accent2">
                        <a:lumMod val="75000"/>
                      </a:schemeClr>
                    </a:solidFill>
                  </a:rPr>
                  <a:t>Ubre</a:t>
                </a:r>
                <a:r>
                  <a:rPr lang="en-US" sz="1700" dirty="0">
                    <a:solidFill>
                      <a:schemeClr val="accent2">
                        <a:lumMod val="75000"/>
                      </a:schemeClr>
                    </a:solidFill>
                  </a:rPr>
                  <a:t> Blanca</a:t>
                </a:r>
                <a:r>
                  <a:rPr lang="en-US" sz="1700" dirty="0">
                    <a:solidFill>
                      <a:schemeClr val="accent2"/>
                    </a:solidFill>
                  </a:rPr>
                  <a:t>. </a:t>
                </a:r>
              </a:p>
              <a:p>
                <a:pPr marL="428625" indent="-342900">
                  <a:buFont typeface="+mj-lt"/>
                  <a:buAutoNum type="arabicPeriod"/>
                </a:pPr>
                <a:endParaRPr lang="en-US" dirty="0"/>
              </a:p>
              <a:p>
                <a:pPr marL="715963" indent="0">
                  <a:buNone/>
                </a:pPr>
                <a:r>
                  <a:rPr lang="en-US" sz="1600" dirty="0">
                    <a:solidFill>
                      <a:srgbClr val="7030A0"/>
                    </a:solidFill>
                  </a:rPr>
                  <a:t>				</a:t>
                </a:r>
                <a:r>
                  <a:rPr lang="en-US" sz="1600" dirty="0"/>
                  <a:t>ii</a:t>
                </a:r>
                <a:r>
                  <a:rPr lang="en-US" sz="1600" dirty="0">
                    <a:solidFill>
                      <a:srgbClr val="7030A0"/>
                    </a:solidFill>
                  </a:rPr>
                  <a:t>	</a:t>
                </a:r>
              </a:p>
              <a:p>
                <a:pPr marL="715963" indent="0">
                  <a:buNone/>
                </a:pPr>
                <a:r>
                  <a:rPr lang="en-US" sz="1600" dirty="0">
                    <a:solidFill>
                      <a:srgbClr val="7030A0"/>
                    </a:solidFill>
                  </a:rPr>
                  <a:t>                   </a:t>
                </a:r>
              </a:p>
              <a:p>
                <a:pPr marL="715963" indent="0">
                  <a:buNone/>
                </a:pPr>
                <a:r>
                  <a:rPr lang="en-US" sz="1600" dirty="0">
                    <a:solidFill>
                      <a:srgbClr val="7030A0"/>
                    </a:solidFill>
                  </a:rPr>
                  <a:t>		    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Castro</a:t>
                </a:r>
                <a:r>
                  <a:rPr lang="en-US" sz="1600" dirty="0"/>
                  <a:t>/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everyone           	</a:t>
                </a:r>
                <a:r>
                  <a:rPr lang="en-US" sz="1600" dirty="0"/>
                  <a:t>i</a:t>
                </a:r>
              </a:p>
              <a:p>
                <a:pPr marL="715963" indent="0">
                  <a:buNone/>
                </a:pPr>
                <a:endParaRPr lang="en-US" sz="1600" dirty="0">
                  <a:solidFill>
                    <a:srgbClr val="7030A0"/>
                  </a:solidFill>
                </a:endParaRPr>
              </a:p>
              <a:p>
                <a:pPr marL="715963" indent="0">
                  <a:buNone/>
                </a:pPr>
                <a:r>
                  <a:rPr lang="en-US" sz="1600" dirty="0">
                    <a:solidFill>
                      <a:srgbClr val="7030A0"/>
                    </a:solidFill>
                  </a:rPr>
                  <a:t>			     	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loved</a:t>
                </a:r>
                <a:r>
                  <a:rPr lang="en-US" sz="1600" dirty="0">
                    <a:solidFill>
                      <a:srgbClr val="0070C0"/>
                    </a:solidFill>
                  </a:rPr>
                  <a:t>	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    </a:t>
                </a:r>
                <a:r>
                  <a:rPr lang="en-US" sz="1600" dirty="0" err="1">
                    <a:solidFill>
                      <a:schemeClr val="accent2">
                        <a:lumMod val="75000"/>
                      </a:schemeClr>
                    </a:solidFill>
                  </a:rPr>
                  <a:t>Ubre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Blanca</a:t>
                </a:r>
                <a:endParaRPr lang="en-US" dirty="0"/>
              </a:p>
              <a:p>
                <a:pPr marL="85725" indent="0">
                  <a:buNone/>
                </a:pPr>
                <a:endParaRPr lang="en-US" b="1" dirty="0"/>
              </a:p>
              <a:p>
                <a:pPr marL="85725" indent="0">
                  <a:buNone/>
                </a:pPr>
                <a:r>
                  <a:rPr lang="en-US" b="1" dirty="0">
                    <a:solidFill>
                      <a:srgbClr val="4E0103"/>
                    </a:solidFill>
                  </a:rPr>
                  <a:t>Interpretation: 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Ca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stro</m:t>
                          </m:r>
                        </m:e>
                      </m:d>
                      <m:r>
                        <a:rPr lang="en-US" sz="160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Ca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stro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UB</m:t>
                        </m:r>
                      </m:e>
                    </m:d>
                    <m:r>
                      <a:rPr lang="en-US" sz="160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UB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loved</m:t>
                        </m:r>
                      </m:e>
                    </m:d>
                    <m:r>
                      <a:rPr lang="en-US" sz="160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λ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e</m:t>
                        </m:r>
                      </m:sub>
                    </m:sSub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λ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e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loved</m:t>
                        </m:r>
                      </m:e>
                      <m:sub>
                        <m:d>
                          <m:dPr>
                            <m:begChr m:val="〈"/>
                            <m:endChr m:val="〉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/>
                              </a:rPr>
                              <m:t>e</m:t>
                            </m:r>
                            <m:r>
                              <a:rPr lang="en-US" sz="1600">
                                <a:latin typeface="Cambria Math"/>
                              </a:rPr>
                              <m:t>,</m:t>
                            </m:r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/>
                                  </a:rPr>
                                  <m:t>e</m:t>
                                </m:r>
                                <m:r>
                                  <a:rPr lang="en-US" sz="1600">
                                    <a:latin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/>
                                  </a:rPr>
                                  <m:t>t</m:t>
                                </m:r>
                              </m:e>
                            </m:d>
                          </m:e>
                        </m:d>
                      </m:sub>
                    </m:sSub>
                    <m:r>
                      <a:rPr lang="en-US" sz="160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y</m:t>
                    </m:r>
                    <m:r>
                      <a:rPr lang="en-US" sz="1600">
                        <a:latin typeface="Cambria Math"/>
                      </a:rPr>
                      <m:t>,</m:t>
                    </m:r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x</m:t>
                    </m:r>
                    <m:r>
                      <a:rPr lang="en-US" sz="1600"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everyone</m:t>
                          </m:r>
                        </m:e>
                      </m:d>
                      <m:r>
                        <a:rPr lang="en-US" sz="1600">
                          <a:latin typeface="Cambria Math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P</m:t>
                          </m:r>
                        </m:e>
                        <m:sub>
                          <m:d>
                            <m:dPr>
                              <m:begChr m:val="〈"/>
                              <m:endChr m:val="〉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e</m:t>
                              </m:r>
                              <m:r>
                                <a:rPr lang="en-US" sz="16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t</m:t>
                              </m:r>
                            </m:e>
                          </m:d>
                        </m:sub>
                      </m:sSub>
                      <m:r>
                        <a:rPr lang="en-US" sz="1600">
                          <a:latin typeface="Cambria Math"/>
                        </a:rPr>
                        <m:t>.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/>
                        </a:rPr>
                        <m:t>∀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e</m:t>
                          </m:r>
                        </m:sub>
                      </m:sSub>
                      <m:r>
                        <a:rPr lang="en-US" sz="160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/>
                        </a:rPr>
                        <m:t>person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z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P</m:t>
                      </m:r>
                      <m:r>
                        <a:rPr lang="en-US" sz="160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z</m:t>
                      </m:r>
                      <m:r>
                        <a:rPr lang="en-US" sz="1600"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en-US" sz="1600" dirty="0"/>
              </a:p>
              <a:p>
                <a:pPr marL="109728" indent="0">
                  <a:buNone/>
                </a:pPr>
                <a:endParaRPr lang="en-US" sz="1600" dirty="0"/>
              </a:p>
              <a:p>
                <a:pPr marL="109728" indent="0">
                  <a:buNone/>
                </a:pPr>
                <a:r>
                  <a:rPr lang="en-US" sz="1600" b="1" dirty="0">
                    <a:solidFill>
                      <a:srgbClr val="4E0103"/>
                    </a:solidFill>
                  </a:rPr>
                  <a:t>Composition: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λxλy</m:t>
                    </m:r>
                    <m:r>
                      <a:rPr lang="en-US" sz="160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loved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y</m:t>
                        </m:r>
                        <m:r>
                          <a:rPr lang="en-US" sz="160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x</m:t>
                        </m:r>
                      </m:e>
                    </m:d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UB</m:t>
                        </m:r>
                      </m:e>
                    </m:d>
                    <m:r>
                      <a:rPr lang="en-US" sz="1600">
                        <a:latin typeface="Cambria Math"/>
                      </a:rPr>
                      <m:t>= </m:t>
                    </m:r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λy</m:t>
                    </m:r>
                    <m:r>
                      <a:rPr lang="en-US" sz="160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loved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y</m:t>
                        </m:r>
                        <m:r>
                          <a:rPr lang="en-US" sz="160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UB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ii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/>
                                </a:rPr>
                                <m:t>(1)</m:t>
                              </m:r>
                            </m:sup>
                          </m:sSup>
                        </m:e>
                      </m:d>
                      <m:r>
                        <a:rPr lang="en-US" sz="16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λy</m:t>
                      </m:r>
                      <m:r>
                        <a:rPr lang="en-US" sz="1600"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loved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y</m:t>
                          </m:r>
                          <m:r>
                            <a:rPr lang="en-US" sz="160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UB</m:t>
                          </m:r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Ca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stro</m:t>
                          </m:r>
                        </m:e>
                      </m:d>
                      <m:r>
                        <a:rPr lang="en-US" sz="16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loved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Ca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stro</m:t>
                          </m:r>
                          <m:r>
                            <a:rPr lang="en-US" sz="1600">
                              <a:latin typeface="Cambria Math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UB</m:t>
                          </m:r>
                        </m:e>
                      </m:d>
                    </m:oMath>
                  </m:oMathPara>
                </a14:m>
                <a:endParaRPr lang="en-US" sz="1600" i="1" dirty="0"/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ii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16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λP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/>
                        </a:rPr>
                        <m:t>∀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z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person</m:t>
                          </m:r>
                          <m:r>
                            <a:rPr lang="en-US" sz="160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z</m:t>
                              </m:r>
                            </m:e>
                          </m:d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z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λy</m:t>
                          </m:r>
                          <m:r>
                            <a:rPr lang="en-US" sz="1600">
                              <a:latin typeface="Cambria Math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loved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y</m:t>
                              </m:r>
                              <m:r>
                                <a:rPr lang="en-US" sz="16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UB</m:t>
                              </m:r>
                            </m:e>
                          </m:d>
                        </m:e>
                      </m:d>
                      <m:r>
                        <a:rPr lang="en-US" sz="160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dirty="0">
                          <a:latin typeface="Cambria Math" panose="02040503050406030204" pitchFamily="18" charset="0"/>
                          <a:sym typeface="Symbol"/>
                        </a:rPr>
                        <m:t>∀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z</m:t>
                      </m:r>
                      <m:r>
                        <a:rPr lang="en-US" sz="1600">
                          <a:latin typeface="Cambria Math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person</m:t>
                      </m:r>
                      <m:r>
                        <a:rPr lang="en-US" sz="160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z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loved</m:t>
                      </m:r>
                      <m:r>
                        <a:rPr lang="en-US" sz="160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/>
                        </a:rPr>
                        <m:t>z</m:t>
                      </m:r>
                      <m:r>
                        <a:rPr lang="en-US" sz="16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UB</m:t>
                      </m:r>
                      <m:r>
                        <a:rPr lang="en-US" sz="1600"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en-US" sz="1600" dirty="0"/>
              </a:p>
              <a:p>
                <a:pPr marL="8572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A933ED-D287-0217-89C6-E5478DC314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65C70-EE56-AAED-A995-AEB808B4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490CBB-7B4D-9056-C978-82EDB8D0BF00}"/>
              </a:ext>
            </a:extLst>
          </p:cNvPr>
          <p:cNvCxnSpPr>
            <a:cxnSpLocks/>
          </p:cNvCxnSpPr>
          <p:nvPr/>
        </p:nvCxnSpPr>
        <p:spPr>
          <a:xfrm flipH="1">
            <a:off x="3561801" y="2577737"/>
            <a:ext cx="609600" cy="18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166497-0309-77EC-EC08-B82B4D9EA590}"/>
              </a:ext>
            </a:extLst>
          </p:cNvPr>
          <p:cNvCxnSpPr/>
          <p:nvPr/>
        </p:nvCxnSpPr>
        <p:spPr>
          <a:xfrm>
            <a:off x="4171401" y="2577737"/>
            <a:ext cx="609600" cy="18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C42E0E-1111-182F-7F8C-036CDA4C53D9}"/>
              </a:ext>
            </a:extLst>
          </p:cNvPr>
          <p:cNvCxnSpPr>
            <a:cxnSpLocks/>
          </p:cNvCxnSpPr>
          <p:nvPr/>
        </p:nvCxnSpPr>
        <p:spPr>
          <a:xfrm>
            <a:off x="4823844" y="3030583"/>
            <a:ext cx="670560" cy="165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C92FF8-4FE7-35E9-D857-2E0CC799F9A7}"/>
              </a:ext>
            </a:extLst>
          </p:cNvPr>
          <p:cNvCxnSpPr>
            <a:cxnSpLocks/>
          </p:cNvCxnSpPr>
          <p:nvPr/>
        </p:nvCxnSpPr>
        <p:spPr>
          <a:xfrm flipH="1">
            <a:off x="4397813" y="3030583"/>
            <a:ext cx="444137" cy="165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5E267AA-0BF8-E2CC-18EB-B971B75E1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598" y="2002837"/>
            <a:ext cx="4342434" cy="31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4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C0B6-60CE-0AED-335B-6BD17027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verbs and their complements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0E515-4F14-EBE9-BCBF-210753E7F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91113" y="1949881"/>
            <a:ext cx="3396973" cy="3897199"/>
          </a:xfrm>
        </p:spPr>
        <p:txBody>
          <a:bodyPr>
            <a:normAutofit/>
          </a:bodyPr>
          <a:lstStyle/>
          <a:p>
            <a:r>
              <a:rPr lang="en-US" dirty="0"/>
              <a:t>Kick, hit, eat, touch, see(?), </a:t>
            </a:r>
          </a:p>
          <a:p>
            <a:endParaRPr lang="en-US" dirty="0"/>
          </a:p>
          <a:p>
            <a:r>
              <a:rPr lang="en-US" dirty="0"/>
              <a:t>Seek, want, need, </a:t>
            </a:r>
          </a:p>
          <a:p>
            <a:endParaRPr lang="en-US" dirty="0"/>
          </a:p>
          <a:p>
            <a:r>
              <a:rPr lang="en-US" dirty="0"/>
              <a:t>Believe, desire, hope, </a:t>
            </a:r>
          </a:p>
          <a:p>
            <a:endParaRPr lang="en-US" dirty="0"/>
          </a:p>
          <a:p>
            <a:r>
              <a:rPr lang="en-US" dirty="0"/>
              <a:t>Intend, desire, hope</a:t>
            </a:r>
          </a:p>
          <a:p>
            <a:endParaRPr lang="en-US" dirty="0"/>
          </a:p>
          <a:p>
            <a:r>
              <a:rPr lang="en-US" dirty="0"/>
              <a:t>Imagine, remember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C990B-6388-EEA2-0C14-A99232FA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3483B62-7811-DF4D-1127-E85B6A4FE0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1118004"/>
                  </p:ext>
                </p:extLst>
              </p:nvPr>
            </p:nvGraphicFramePr>
            <p:xfrm>
              <a:off x="810993" y="1413460"/>
              <a:ext cx="9484140" cy="49635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61380">
                      <a:extLst>
                        <a:ext uri="{9D8B030D-6E8A-4147-A177-3AD203B41FA5}">
                          <a16:colId xmlns:a16="http://schemas.microsoft.com/office/drawing/2014/main" val="3851264319"/>
                        </a:ext>
                      </a:extLst>
                    </a:gridCol>
                    <a:gridCol w="3161380">
                      <a:extLst>
                        <a:ext uri="{9D8B030D-6E8A-4147-A177-3AD203B41FA5}">
                          <a16:colId xmlns:a16="http://schemas.microsoft.com/office/drawing/2014/main" val="3671405577"/>
                        </a:ext>
                      </a:extLst>
                    </a:gridCol>
                    <a:gridCol w="3161380">
                      <a:extLst>
                        <a:ext uri="{9D8B030D-6E8A-4147-A177-3AD203B41FA5}">
                          <a16:colId xmlns:a16="http://schemas.microsoft.com/office/drawing/2014/main" val="4214169036"/>
                        </a:ext>
                      </a:extLst>
                    </a:gridCol>
                  </a:tblGrid>
                  <a:tr h="561551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Verb Category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Examples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Standard type assignment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301646"/>
                      </a:ext>
                    </a:extLst>
                  </a:tr>
                  <a:tr h="612108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Extensional Transitive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Kick, hit, eat, touch, love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1741537"/>
                      </a:ext>
                    </a:extLst>
                  </a:tr>
                  <a:tr h="612108">
                    <a:tc>
                      <a:txBody>
                        <a:bodyPr/>
                        <a:lstStyle/>
                        <a:p>
                          <a:r>
                            <a:rPr lang="en-US" sz="1800" dirty="0" err="1"/>
                            <a:t>Intensional</a:t>
                          </a:r>
                          <a:r>
                            <a:rPr lang="en-US" sz="1800" dirty="0"/>
                            <a:t> Transitive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Seek, want, need, expect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⟨⟨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,⟨⟨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⟩,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⟩⟩, 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9670861"/>
                      </a:ext>
                    </a:extLst>
                  </a:tr>
                  <a:tr h="612108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Propositional Attitude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Believe, hope, fear, desire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⟨⟨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⟩, 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71362"/>
                      </a:ext>
                    </a:extLst>
                  </a:tr>
                  <a:tr h="612108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Interrogative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Wonder, know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⟨⟨⟨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⟩,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⟩, 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0676011"/>
                      </a:ext>
                    </a:extLst>
                  </a:tr>
                  <a:tr h="612108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Small clause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See, find, consider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9620263"/>
                      </a:ext>
                    </a:extLst>
                  </a:tr>
                  <a:tr h="612108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Gerundive (</a:t>
                          </a:r>
                          <a:r>
                            <a:rPr lang="en-US" sz="1800" i="1" dirty="0"/>
                            <a:t>ACC</a:t>
                          </a:r>
                          <a:r>
                            <a:rPr lang="en-US" sz="1800" dirty="0"/>
                            <a:t>-</a:t>
                          </a:r>
                          <a:r>
                            <a:rPr lang="en-US" sz="1800" dirty="0" err="1"/>
                            <a:t>ing</a:t>
                          </a:r>
                          <a:r>
                            <a:rPr lang="en-US" sz="1800" dirty="0"/>
                            <a:t>, </a:t>
                          </a:r>
                          <a:r>
                            <a:rPr lang="en-US" sz="1800" i="1" dirty="0"/>
                            <a:t>POSS</a:t>
                          </a:r>
                          <a:r>
                            <a:rPr lang="en-US" sz="1800" dirty="0"/>
                            <a:t>-</a:t>
                          </a:r>
                          <a:r>
                            <a:rPr lang="en-US" sz="1800" dirty="0" err="1"/>
                            <a:t>ing</a:t>
                          </a:r>
                          <a:r>
                            <a:rPr lang="en-US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Enjoy, like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i="0" dirty="0">
                                    <a:latin typeface="Cambria Math" panose="02040503050406030204" pitchFamily="18" charset="0"/>
                                  </a:rPr>
                                  <m:t>or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 ⟨⟨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⟩, ⟨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9313301"/>
                      </a:ext>
                    </a:extLst>
                  </a:tr>
                  <a:tr h="561551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Flexible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Imagine, remember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Type polymorphic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2152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3483B62-7811-DF4D-1127-E85B6A4FE0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1118004"/>
                  </p:ext>
                </p:extLst>
              </p:nvPr>
            </p:nvGraphicFramePr>
            <p:xfrm>
              <a:off x="810993" y="1413460"/>
              <a:ext cx="9484140" cy="49635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61380">
                      <a:extLst>
                        <a:ext uri="{9D8B030D-6E8A-4147-A177-3AD203B41FA5}">
                          <a16:colId xmlns:a16="http://schemas.microsoft.com/office/drawing/2014/main" val="3851264319"/>
                        </a:ext>
                      </a:extLst>
                    </a:gridCol>
                    <a:gridCol w="3161380">
                      <a:extLst>
                        <a:ext uri="{9D8B030D-6E8A-4147-A177-3AD203B41FA5}">
                          <a16:colId xmlns:a16="http://schemas.microsoft.com/office/drawing/2014/main" val="3671405577"/>
                        </a:ext>
                      </a:extLst>
                    </a:gridCol>
                    <a:gridCol w="3161380">
                      <a:extLst>
                        <a:ext uri="{9D8B030D-6E8A-4147-A177-3AD203B41FA5}">
                          <a16:colId xmlns:a16="http://schemas.microsoft.com/office/drawing/2014/main" val="4214169036"/>
                        </a:ext>
                      </a:extLst>
                    </a:gridCol>
                  </a:tblGrid>
                  <a:tr h="561551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Verb Category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Examples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Standard type assignment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30164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Extensional Transitive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Kick, hit, eat, touch, love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03" t="-92157" r="-803" b="-5843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174153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 err="1"/>
                            <a:t>Intensional</a:t>
                          </a:r>
                          <a:r>
                            <a:rPr lang="en-US" sz="1800" dirty="0"/>
                            <a:t> Transitive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Seek, want, need, expect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03" t="-196000" r="-803" b="-4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086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Propositional Attitude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Believe, hope, fear, desire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03" t="-290196" r="-803" b="-3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7136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Interrogative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Wonder, know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03" t="-390196" r="-803" b="-2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067601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Small clause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See, find, consider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03" t="-500000" r="-803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962026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Gerundive (</a:t>
                          </a:r>
                          <a:r>
                            <a:rPr lang="en-US" sz="1800" i="1" dirty="0"/>
                            <a:t>ACC</a:t>
                          </a:r>
                          <a:r>
                            <a:rPr lang="en-US" sz="1800" dirty="0"/>
                            <a:t>-</a:t>
                          </a:r>
                          <a:r>
                            <a:rPr lang="en-US" sz="1800" dirty="0" err="1"/>
                            <a:t>ing</a:t>
                          </a:r>
                          <a:r>
                            <a:rPr lang="en-US" sz="1800" dirty="0"/>
                            <a:t>, </a:t>
                          </a:r>
                          <a:r>
                            <a:rPr lang="en-US" sz="1800" i="1" dirty="0"/>
                            <a:t>POSS</a:t>
                          </a:r>
                          <a:r>
                            <a:rPr lang="en-US" sz="1800" dirty="0"/>
                            <a:t>-</a:t>
                          </a:r>
                          <a:r>
                            <a:rPr lang="en-US" sz="1800" dirty="0" err="1"/>
                            <a:t>ing</a:t>
                          </a:r>
                          <a:r>
                            <a:rPr lang="en-US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Enjoy, like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03" t="-588235" r="-803" b="-88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9313301"/>
                      </a:ext>
                    </a:extLst>
                  </a:tr>
                  <a:tr h="561551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Flexible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Imagine, remember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Type polymorphic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215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3344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6B67-B201-6B2C-5246-C89FA0C2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flexibility: ‘Imagine’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629A-A8C5-2444-4D9B-B54FDB3D8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400" dirty="0"/>
              <a:t>‘Imagine’ exhibits more </a:t>
            </a:r>
            <a:r>
              <a:rPr lang="en-US" sz="2400" dirty="0" err="1"/>
              <a:t>selectional</a:t>
            </a:r>
            <a:r>
              <a:rPr lang="en-US" sz="2400" dirty="0"/>
              <a:t> flexibility in its complement than basically any other verb. </a:t>
            </a:r>
          </a:p>
          <a:p>
            <a:endParaRPr lang="en-US" sz="1600" dirty="0"/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Bill.</a:t>
            </a:r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a unicorn</a:t>
            </a:r>
            <a:r>
              <a:rPr lang="en-US" sz="2400" dirty="0"/>
              <a:t>. </a:t>
            </a:r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that she was flying.</a:t>
            </a:r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what flying is like. </a:t>
            </a:r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flying away. </a:t>
            </a:r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Bill flying. </a:t>
            </a:r>
          </a:p>
          <a:p>
            <a:pPr marL="925830" lvl="2" indent="-342900">
              <a:buFont typeface="+mj-lt"/>
              <a:buAutoNum type="arabicPeriod"/>
            </a:pPr>
            <a:r>
              <a:rPr lang="en-US" sz="2400" dirty="0"/>
              <a:t>Mary imagined </a:t>
            </a:r>
            <a:r>
              <a:rPr lang="en-US" sz="2400" dirty="0">
                <a:solidFill>
                  <a:srgbClr val="FF0000"/>
                </a:solidFill>
              </a:rPr>
              <a:t>a woman’s flying.</a:t>
            </a:r>
            <a:endParaRPr lang="en-US" sz="2400" dirty="0"/>
          </a:p>
          <a:p>
            <a:pPr marL="925830" lvl="2" indent="-342900">
              <a:buFont typeface="+mj-lt"/>
              <a:buAutoNum type="arabicPeriod"/>
            </a:pPr>
            <a:endParaRPr lang="en-US" sz="2800" dirty="0">
              <a:solidFill>
                <a:srgbClr val="FF0000"/>
              </a:solidFill>
            </a:endParaRPr>
          </a:p>
          <a:p>
            <a:pPr marL="428625" indent="-342900">
              <a:buFont typeface="+mj-lt"/>
              <a:buAutoNum type="arabicPeriod"/>
            </a:pPr>
            <a:endParaRPr lang="en-US" dirty="0"/>
          </a:p>
          <a:p>
            <a:pPr marL="428625" indent="-342900">
              <a:buFont typeface="+mj-lt"/>
              <a:buAutoNum type="arabicPeriod"/>
            </a:pPr>
            <a:endParaRPr lang="en-US" dirty="0"/>
          </a:p>
          <a:p>
            <a:pPr marL="428625" indent="-342900">
              <a:buFont typeface="+mj-lt"/>
              <a:buAutoNum type="arabicPeriod"/>
            </a:pPr>
            <a:endParaRPr lang="en-US" dirty="0"/>
          </a:p>
          <a:p>
            <a:pPr marL="428625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E0E3E-D05F-7FE9-B922-BE135E3D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D9CAD-D6F0-F342-546F-2B0311BE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095" y="2676351"/>
            <a:ext cx="3973999" cy="26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48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64CF-665C-374D-4F7E-D32610CF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ordinary usage, ‘means’ is not very flexible.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00D1B-9DF9-3F76-56C2-F67FF77A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F6A4A-5519-3EC5-4BC2-A4FC75E0B551}"/>
              </a:ext>
            </a:extLst>
          </p:cNvPr>
          <p:cNvSpPr txBox="1"/>
          <p:nvPr/>
        </p:nvSpPr>
        <p:spPr>
          <a:xfrm flipH="1">
            <a:off x="8465529" y="2125266"/>
            <a:ext cx="17188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J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E574629-A45A-5590-060A-BDCFE46A3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70912"/>
              </p:ext>
            </p:extLst>
          </p:nvPr>
        </p:nvGraphicFramePr>
        <p:xfrm>
          <a:off x="914305" y="1342480"/>
          <a:ext cx="9550589" cy="284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035">
                  <a:extLst>
                    <a:ext uri="{9D8B030D-6E8A-4147-A177-3AD203B41FA5}">
                      <a16:colId xmlns:a16="http://schemas.microsoft.com/office/drawing/2014/main" val="2941065844"/>
                    </a:ext>
                  </a:extLst>
                </a:gridCol>
                <a:gridCol w="2624552">
                  <a:extLst>
                    <a:ext uri="{9D8B030D-6E8A-4147-A177-3AD203B41FA5}">
                      <a16:colId xmlns:a16="http://schemas.microsoft.com/office/drawing/2014/main" val="3376286823"/>
                    </a:ext>
                  </a:extLst>
                </a:gridCol>
                <a:gridCol w="2338002">
                  <a:extLst>
                    <a:ext uri="{9D8B030D-6E8A-4147-A177-3AD203B41FA5}">
                      <a16:colId xmlns:a16="http://schemas.microsoft.com/office/drawing/2014/main" val="3829866367"/>
                    </a:ext>
                  </a:extLst>
                </a:gridCol>
              </a:tblGrid>
              <a:tr h="474073">
                <a:tc>
                  <a:txBody>
                    <a:bodyPr/>
                    <a:lstStyle/>
                    <a:p>
                      <a:r>
                        <a:rPr lang="en-US" sz="1800" dirty="0"/>
                        <a:t>Example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Complement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491976"/>
                  </a:ext>
                </a:extLst>
              </a:tr>
              <a:tr h="6975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This means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that we won’t have to waste any good wine.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That</a:t>
                      </a:r>
                      <a:r>
                        <a:rPr lang="en-US" sz="1800" dirty="0"/>
                        <a:t>-clause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⟨</a:t>
                      </a:r>
                      <a:r>
                        <a:rPr lang="en-US" sz="1800" dirty="0" err="1"/>
                        <a:t>s,t</a:t>
                      </a:r>
                      <a:r>
                        <a:rPr lang="en-US" sz="1800" dirty="0"/>
                        <a:t>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401296"/>
                  </a:ext>
                </a:extLst>
              </a:tr>
              <a:tr h="1425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The painting means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a lot </a:t>
                      </a:r>
                      <a:r>
                        <a:rPr lang="en-US" sz="1800" dirty="0"/>
                        <a:t>to JoAnn.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/>
                        <a:t>Measure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⟨⟨</a:t>
                      </a:r>
                      <a:r>
                        <a:rPr lang="en-US" sz="1800" dirty="0" err="1"/>
                        <a:t>d,t⟩,t</a:t>
                      </a:r>
                      <a:r>
                        <a:rPr lang="en-US" sz="1800" dirty="0"/>
                        <a:t>⟩</a:t>
                      </a:r>
                    </a:p>
                    <a:p>
                      <a:pPr marL="0" indent="0">
                        <a:buNone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17898"/>
                  </a:ext>
                </a:extLst>
              </a:tr>
              <a:tr h="5141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This means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trouble</a:t>
                      </a:r>
                      <a:r>
                        <a:rPr lang="en-US" sz="1800" dirty="0"/>
                        <a:t> for Mary’s finances.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Bare 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08820"/>
                  </a:ext>
                </a:extLst>
              </a:tr>
              <a:tr h="5141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Your words mean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nothing</a:t>
                      </a:r>
                      <a:r>
                        <a:rPr lang="en-US" sz="1800" dirty="0"/>
                        <a:t> to me.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Special quantifier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Type polymorphic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43442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C5F093F-33DE-8FD6-DC1A-6EB00FB8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26" y="4603931"/>
            <a:ext cx="2667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14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9126-26AD-3545-2874-2CDEC3B52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need for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653A-83DD-C862-4C82-88904676E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938" indent="0">
              <a:buNone/>
            </a:pPr>
            <a:endParaRPr lang="en-US" sz="2000" dirty="0"/>
          </a:p>
          <a:p>
            <a:pPr marL="7938" indent="0">
              <a:buNone/>
            </a:pPr>
            <a:r>
              <a:rPr lang="en-US" sz="2000" dirty="0"/>
              <a:t>We want to use ‘means’ to specify the meaning of </a:t>
            </a:r>
            <a:r>
              <a:rPr lang="en-US" sz="2000" i="1" dirty="0"/>
              <a:t>every</a:t>
            </a:r>
            <a:r>
              <a:rPr lang="en-US" sz="2000" dirty="0"/>
              <a:t> expression of our language, because the following schema is extremely compelling: 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4E0103"/>
                </a:solidFill>
              </a:rPr>
              <a:t>Means-</a:t>
            </a:r>
            <a:r>
              <a:rPr lang="en-US" sz="2000" b="1" dirty="0" err="1">
                <a:solidFill>
                  <a:srgbClr val="4E0103"/>
                </a:solidFill>
              </a:rPr>
              <a:t>Disquotation</a:t>
            </a:r>
            <a:r>
              <a:rPr lang="en-US" sz="2000" b="1" dirty="0">
                <a:solidFill>
                  <a:srgbClr val="4E0103"/>
                </a:solidFill>
              </a:rPr>
              <a:t>: </a:t>
            </a:r>
            <a:r>
              <a:rPr lang="en-US" sz="2000" dirty="0"/>
              <a:t>For all expressions</a:t>
            </a:r>
            <a:r>
              <a:rPr lang="en-US" sz="2000" i="1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Φ</a:t>
            </a:r>
            <a:r>
              <a:rPr lang="en-US" sz="2000" dirty="0"/>
              <a:t>, ⌜</a:t>
            </a:r>
            <a:r>
              <a:rPr lang="en-US" sz="2000" dirty="0" err="1"/>
              <a:t>Φ</a:t>
            </a:r>
            <a:r>
              <a:rPr lang="en-US" sz="2000" dirty="0"/>
              <a:t>⌝ means </a:t>
            </a:r>
            <a:r>
              <a:rPr lang="en-US" sz="2000" i="1" dirty="0" err="1"/>
              <a:t>Φ</a:t>
            </a:r>
            <a:r>
              <a:rPr lang="en-US" sz="2000" i="1" dirty="0"/>
              <a:t>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Means-</a:t>
            </a:r>
            <a:r>
              <a:rPr lang="en-US" sz="2000" dirty="0" err="1"/>
              <a:t>Disquotation</a:t>
            </a:r>
            <a:r>
              <a:rPr lang="en-US" sz="2000" dirty="0"/>
              <a:t> seems to entail that ‘means’ can accept complements of </a:t>
            </a:r>
            <a:r>
              <a:rPr lang="en-US" sz="2000" i="1" dirty="0"/>
              <a:t>any type, </a:t>
            </a:r>
            <a:r>
              <a:rPr lang="en-US" sz="2000" dirty="0"/>
              <a:t>because </a:t>
            </a:r>
            <a:r>
              <a:rPr lang="en-US" sz="2000" dirty="0" err="1"/>
              <a:t>Φ</a:t>
            </a:r>
            <a:r>
              <a:rPr lang="en-US" sz="2000" dirty="0"/>
              <a:t> itself can be of any type.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pPr marL="447675" indent="-447675">
              <a:buFont typeface="Wingdings" pitchFamily="2" charset="2"/>
              <a:buChar char="Ø"/>
            </a:pPr>
            <a:r>
              <a:rPr lang="en-US" sz="2000" dirty="0"/>
              <a:t>This seems to require that ‘means’ is not only type polymorphic, but in </a:t>
            </a:r>
            <a:r>
              <a:rPr lang="en-US" sz="2000" i="1" dirty="0"/>
              <a:t>infinitely flexible.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22442-D34D-8790-61F2-85079E03B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166BE-C619-297F-75B1-927760906EB3}"/>
              </a:ext>
            </a:extLst>
          </p:cNvPr>
          <p:cNvSpPr txBox="1"/>
          <p:nvPr/>
        </p:nvSpPr>
        <p:spPr>
          <a:xfrm>
            <a:off x="3699164" y="5648960"/>
            <a:ext cx="684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E0103"/>
                </a:solidFill>
              </a:rPr>
              <a:t>Caveat: </a:t>
            </a:r>
            <a:r>
              <a:rPr lang="en-US" sz="2000" dirty="0"/>
              <a:t>Bacon and Goodman (2021) argue that there is at least one instance of </a:t>
            </a:r>
            <a:r>
              <a:rPr lang="en-US" sz="2000" b="1" dirty="0">
                <a:solidFill>
                  <a:srgbClr val="4E0103"/>
                </a:solidFill>
              </a:rPr>
              <a:t>Means-</a:t>
            </a:r>
            <a:r>
              <a:rPr lang="en-US" sz="2000" b="1" dirty="0" err="1">
                <a:solidFill>
                  <a:srgbClr val="4E0103"/>
                </a:solidFill>
              </a:rPr>
              <a:t>Disquotation</a:t>
            </a:r>
            <a:r>
              <a:rPr lang="en-US" sz="2000" dirty="0"/>
              <a:t> that we should not accept.</a:t>
            </a:r>
          </a:p>
        </p:txBody>
      </p:sp>
    </p:spTree>
    <p:extLst>
      <p:ext uri="{BB962C8B-B14F-4D97-AF65-F5344CB8AC3E}">
        <p14:creationId xmlns:p14="http://schemas.microsoft.com/office/powerpoint/2010/main" val="25128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0AE2-7E58-84B3-C1A6-6D46A85C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</a:t>
            </a:r>
            <a:r>
              <a:rPr lang="en-US" dirty="0" err="1"/>
              <a:t>Kripkean</a:t>
            </a:r>
            <a:r>
              <a:rPr lang="en-US" dirty="0"/>
              <a:t> Awkwardness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1C2D-641F-7E1C-1C28-0B8875525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400" b="1" dirty="0">
                <a:solidFill>
                  <a:srgbClr val="4E0103"/>
                </a:solidFill>
              </a:rPr>
              <a:t>Question: </a:t>
            </a:r>
            <a:r>
              <a:rPr lang="en-US" sz="2400" dirty="0"/>
              <a:t>why do we have to use the expressions in the complement of ‘means’ in an awkward way? </a:t>
            </a:r>
          </a:p>
          <a:p>
            <a:endParaRPr lang="en-US" sz="2400" dirty="0"/>
          </a:p>
          <a:p>
            <a:pPr marL="85725" indent="0">
              <a:buNone/>
            </a:pPr>
            <a:r>
              <a:rPr lang="en-US" sz="2400" b="1" dirty="0">
                <a:solidFill>
                  <a:srgbClr val="4E0103"/>
                </a:solidFill>
              </a:rPr>
              <a:t>Answer: </a:t>
            </a:r>
            <a:r>
              <a:rPr lang="en-US" sz="2400" dirty="0"/>
              <a:t>‘Means’ only natively accepts complements of certain types, but in specifying the meanings of expressions, it is being asked to accept complements of </a:t>
            </a:r>
            <a:r>
              <a:rPr lang="en-US" sz="2400" i="1" dirty="0"/>
              <a:t>any</a:t>
            </a:r>
            <a:r>
              <a:rPr lang="en-US" sz="2400" dirty="0"/>
              <a:t> type. </a:t>
            </a:r>
          </a:p>
          <a:p>
            <a:pPr marL="85725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238F4-E708-BDA0-1729-B15B9890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BB99CDC-F9C4-957E-98DD-DA50005B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75" y="4000500"/>
            <a:ext cx="3745976" cy="2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30AA2C-8AD1-BFA9-B3BB-4818E6E42631}"/>
              </a:ext>
            </a:extLst>
          </p:cNvPr>
          <p:cNvSpPr txBox="1"/>
          <p:nvPr/>
        </p:nvSpPr>
        <p:spPr>
          <a:xfrm>
            <a:off x="609600" y="4498249"/>
            <a:ext cx="630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276225">
              <a:buFont typeface="Wingdings" pitchFamily="2" charset="2"/>
              <a:buChar char="Ø"/>
            </a:pPr>
            <a:r>
              <a:rPr lang="en-US" sz="2000" dirty="0"/>
              <a:t>This occasions a grammatical or type clash, which leads to awkwardness.</a:t>
            </a:r>
          </a:p>
          <a:p>
            <a:pPr marL="361950" indent="-276225">
              <a:buFont typeface="Wingdings" pitchFamily="2" charset="2"/>
              <a:buChar char="Ø"/>
            </a:pPr>
            <a:r>
              <a:rPr lang="en-US" sz="2000" dirty="0" err="1"/>
              <a:t>Kripke</a:t>
            </a:r>
            <a:r>
              <a:rPr lang="en-US" sz="2000" dirty="0"/>
              <a:t> claims that this has to do with ‘Frege’s problem of </a:t>
            </a:r>
            <a:r>
              <a:rPr lang="en-US" sz="2000" dirty="0" err="1"/>
              <a:t>unsaturatedness</a:t>
            </a:r>
            <a:r>
              <a:rPr lang="en-US" sz="2000" dirty="0"/>
              <a:t>’—we’ll see why momentarily. </a:t>
            </a:r>
          </a:p>
        </p:txBody>
      </p:sp>
    </p:spTree>
    <p:extLst>
      <p:ext uri="{BB962C8B-B14F-4D97-AF65-F5344CB8AC3E}">
        <p14:creationId xmlns:p14="http://schemas.microsoft.com/office/powerpoint/2010/main" val="108498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AA7A-889C-3ED4-1EF2-E1552F20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Three Questions</a:t>
            </a:r>
            <a:endParaRPr lang="en-US" sz="40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A9EED62-F58E-9530-74C3-E1D2FAA7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B7AB74A-78F1-4675-A8E8-E488FAD48092}" type="slidenum">
              <a:rPr lang="en-US" sz="1600" smtClean="0"/>
              <a:pPr>
                <a:spcAft>
                  <a:spcPts val="600"/>
                </a:spcAft>
              </a:pPr>
              <a:t>2</a:t>
            </a:fld>
            <a:endParaRPr lang="en-US" sz="16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71FA1F-21B3-47DB-AFD0-D5ECFCC18EEE}"/>
              </a:ext>
            </a:extLst>
          </p:cNvPr>
          <p:cNvSpPr txBox="1">
            <a:spLocks/>
          </p:cNvSpPr>
          <p:nvPr/>
        </p:nvSpPr>
        <p:spPr>
          <a:xfrm>
            <a:off x="5285801" y="1417638"/>
            <a:ext cx="5397249" cy="4777421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57175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-171450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380" indent="-17145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71450" algn="l" defTabSz="6858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7340" indent="-13716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37160" algn="l" defTabSz="6858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/>
              <a:t>1) What is meaning?   </a:t>
            </a:r>
            <a:endParaRPr lang="en-US" sz="2000" dirty="0"/>
          </a:p>
          <a:p>
            <a:pPr lvl="1"/>
            <a:r>
              <a:rPr lang="en-US" sz="2000" dirty="0"/>
              <a:t>Lots of discussion; many candidate views</a:t>
            </a:r>
            <a:endParaRPr lang="en-US" sz="2400" dirty="0"/>
          </a:p>
          <a:p>
            <a:pPr lvl="1"/>
            <a:r>
              <a:rPr lang="en-US" sz="2000" dirty="0"/>
              <a:t>Difficulty level: high</a:t>
            </a:r>
          </a:p>
          <a:p>
            <a:pPr lvl="1"/>
            <a:r>
              <a:rPr lang="en-US" sz="2000" dirty="0"/>
              <a:t>Not going to try to answer. </a:t>
            </a:r>
          </a:p>
          <a:p>
            <a:pPr lvl="1"/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2) What does ‘means’ mean?   </a:t>
            </a:r>
          </a:p>
          <a:p>
            <a:pPr lvl="1"/>
            <a:r>
              <a:rPr lang="en-US" sz="2000" dirty="0"/>
              <a:t>Relatively overlooked; few candidate views</a:t>
            </a:r>
          </a:p>
          <a:p>
            <a:pPr lvl="1"/>
            <a:r>
              <a:rPr lang="en-US" sz="2000" dirty="0"/>
              <a:t>Difficulty level: medium</a:t>
            </a:r>
          </a:p>
          <a:p>
            <a:pPr lvl="1"/>
            <a:r>
              <a:rPr lang="en-US" sz="2000" dirty="0"/>
              <a:t>Hoping to answer</a:t>
            </a:r>
            <a:br>
              <a:rPr lang="en-US" sz="2000" dirty="0"/>
            </a:b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3) What follows from an answer to (2)?</a:t>
            </a:r>
          </a:p>
          <a:p>
            <a:pPr lvl="1"/>
            <a:r>
              <a:rPr lang="en-US" sz="2000" dirty="0"/>
              <a:t>Basically unaddressed</a:t>
            </a:r>
          </a:p>
          <a:p>
            <a:pPr lvl="1"/>
            <a:r>
              <a:rPr lang="en-US" sz="2000" dirty="0"/>
              <a:t>Difficulty level: medium</a:t>
            </a:r>
          </a:p>
          <a:p>
            <a:pPr lvl="1"/>
            <a:r>
              <a:rPr lang="en-US" sz="2000" dirty="0"/>
              <a:t>Hoping to answer, and so shed light on (1).</a:t>
            </a:r>
          </a:p>
          <a:p>
            <a:endParaRPr lang="en-US" sz="2000" dirty="0"/>
          </a:p>
        </p:txBody>
      </p: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B62A3F1A-D5F9-41C4-6AAA-C2C6DBBE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6" y="1799653"/>
            <a:ext cx="3620068" cy="36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54BE32-2F69-A7D4-E9B7-3C0B46038AFD}"/>
              </a:ext>
            </a:extLst>
          </p:cNvPr>
          <p:cNvSpPr/>
          <p:nvPr/>
        </p:nvSpPr>
        <p:spPr>
          <a:xfrm>
            <a:off x="5059680" y="1280160"/>
            <a:ext cx="5092449" cy="1611086"/>
          </a:xfrm>
          <a:prstGeom prst="rect">
            <a:avLst/>
          </a:prstGeom>
          <a:solidFill>
            <a:schemeClr val="accent1">
              <a:alpha val="2972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BE45F9-0642-DC21-228C-FFDD36C599AC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187543" y="708660"/>
            <a:ext cx="487996" cy="57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2CCF34-039E-9F77-78A4-BE60CDDD67DC}"/>
              </a:ext>
            </a:extLst>
          </p:cNvPr>
          <p:cNvSpPr txBox="1"/>
          <p:nvPr/>
        </p:nvSpPr>
        <p:spPr>
          <a:xfrm>
            <a:off x="8961752" y="339328"/>
            <a:ext cx="142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Too-Hard Box</a:t>
            </a:r>
          </a:p>
        </p:txBody>
      </p:sp>
    </p:spTree>
    <p:extLst>
      <p:ext uri="{BB962C8B-B14F-4D97-AF65-F5344CB8AC3E}">
        <p14:creationId xmlns:p14="http://schemas.microsoft.com/office/powerpoint/2010/main" val="140390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CD44-762A-F35E-23EC-0F0B6719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A3DE-0EC2-09DA-A9CA-1A2967C0C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-75" normalizeH="0" baseline="0" noProof="0" dirty="0">
                <a:ln>
                  <a:noFill/>
                </a:ln>
                <a:solidFill>
                  <a:srgbClr val="675E47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Resolving </a:t>
            </a:r>
            <a:r>
              <a:rPr kumimoji="0" lang="en-US" sz="4950" b="0" i="0" u="none" strike="noStrike" kern="1200" cap="none" spc="-75" normalizeH="0" baseline="0" noProof="0" dirty="0" err="1">
                <a:ln>
                  <a:noFill/>
                </a:ln>
                <a:solidFill>
                  <a:srgbClr val="675E47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Kripkean</a:t>
            </a:r>
            <a:r>
              <a:rPr kumimoji="0" lang="en-US" sz="4950" b="0" i="0" u="none" strike="noStrike" kern="1200" cap="none" spc="-75" normalizeH="0" baseline="0" noProof="0" dirty="0">
                <a:ln>
                  <a:noFill/>
                </a:ln>
                <a:solidFill>
                  <a:srgbClr val="675E47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Awkwardness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5E4A4-C662-8124-E6FB-AA4B92CC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79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9032-9E92-A8C6-7D8B-77B39704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Meaning 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D70E6-63E4-99D5-271D-9CC95EDB77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85725" indent="0">
                  <a:buNone/>
                </a:pPr>
                <a:r>
                  <a:rPr lang="en-US" sz="2200" dirty="0"/>
                  <a:t>The first live option is that the italics serve as meaning marks. What do meaning marks do?</a:t>
                </a:r>
              </a:p>
              <a:p>
                <a:endParaRPr lang="en-US" sz="2200" dirty="0"/>
              </a:p>
              <a:p>
                <a:pPr marL="85725" indent="0" algn="ctr">
                  <a:buNone/>
                </a:pPr>
                <a:r>
                  <a:rPr lang="en-US" sz="2200" dirty="0"/>
                  <a:t>For all expressions </a:t>
                </a:r>
                <a:r>
                  <a:rPr lang="en-US" sz="2200" dirty="0" err="1"/>
                  <a:t>Φ</a:t>
                </a:r>
                <a:r>
                  <a:rPr lang="en-US" sz="2200" dirty="0"/>
                  <a:t>:   </a:t>
                </a:r>
                <a:r>
                  <a:rPr lang="en-US" sz="2200" baseline="30000" dirty="0" err="1"/>
                  <a:t>m</a:t>
                </a:r>
                <a:r>
                  <a:rPr lang="en-US" sz="2200" dirty="0" err="1"/>
                  <a:t>Φ</a:t>
                </a:r>
                <a:r>
                  <a:rPr lang="en-US" sz="2200" baseline="30000" dirty="0" err="1"/>
                  <a:t>m</a:t>
                </a:r>
                <a:r>
                  <a:rPr lang="en-US" sz="2200" dirty="0"/>
                  <a:t>  =</a:t>
                </a:r>
                <a:r>
                  <a:rPr lang="en-US" sz="2200" baseline="-25000" dirty="0"/>
                  <a:t>def</a:t>
                </a:r>
                <a:r>
                  <a:rPr lang="en-US" sz="2200" dirty="0"/>
                  <a:t> the meaning of ⌜</a:t>
                </a:r>
                <a:r>
                  <a:rPr lang="en-US" sz="2200" dirty="0" err="1"/>
                  <a:t>Φ</a:t>
                </a:r>
                <a:r>
                  <a:rPr lang="en-US" sz="2200" dirty="0"/>
                  <a:t>⌝    (Kaplan, 1968)  </a:t>
                </a:r>
              </a:p>
              <a:p>
                <a:pPr marL="85725" indent="0">
                  <a:buNone/>
                </a:pPr>
                <a:endParaRPr lang="en-US" sz="2200" dirty="0"/>
              </a:p>
              <a:p>
                <a:pPr marL="85725" indent="0">
                  <a:buNone/>
                </a:pPr>
                <a:r>
                  <a:rPr lang="en-US" sz="2200" dirty="0"/>
                  <a:t>This yields:</a:t>
                </a:r>
              </a:p>
              <a:p>
                <a:pPr marL="85725" indent="0">
                  <a:buNone/>
                </a:pPr>
                <a:endParaRPr lang="en-US" sz="2200" b="1" dirty="0"/>
              </a:p>
              <a:p>
                <a:pPr marL="85725" indent="0" algn="ctr">
                  <a:buNone/>
                </a:pPr>
                <a:r>
                  <a:rPr lang="en-US" sz="2200" b="1" dirty="0">
                    <a:solidFill>
                      <a:srgbClr val="4E0103"/>
                    </a:solidFill>
                  </a:rPr>
                  <a:t>Meaning Nominalization Schema: </a:t>
                </a:r>
                <a:r>
                  <a:rPr lang="en-US" sz="2200" dirty="0"/>
                  <a:t>If </a:t>
                </a:r>
                <a:r>
                  <a:rPr lang="en-US" sz="2200" i="1" dirty="0"/>
                  <a:t>y</a:t>
                </a:r>
                <a:r>
                  <a:rPr lang="en-US" sz="2200" dirty="0"/>
                  <a:t> is a type and </a:t>
                </a:r>
                <a:r>
                  <a:rPr lang="en-US" sz="2200" dirty="0" err="1"/>
                  <a:t>Φ</a:t>
                </a:r>
                <a:r>
                  <a:rPr lang="en-US" sz="2200" dirty="0"/>
                  <a:t> is an expression of type </a:t>
                </a:r>
                <a:r>
                  <a:rPr lang="en-US" sz="2200" i="1" dirty="0"/>
                  <a:t>y</a:t>
                </a:r>
                <a:r>
                  <a:rPr lang="en-US" sz="2200" dirty="0"/>
                  <a:t>, then in a sentence of the form ‘⌜</a:t>
                </a:r>
                <a:r>
                  <a:rPr lang="en-US" sz="2200" dirty="0" err="1"/>
                  <a:t>Φ</a:t>
                </a:r>
                <a:r>
                  <a:rPr lang="en-US" sz="2200" dirty="0"/>
                  <a:t>⌝ means </a:t>
                </a:r>
                <a:r>
                  <a:rPr lang="en-US" sz="2200" i="1" dirty="0" err="1"/>
                  <a:t>Φ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i="1" dirty="0"/>
                  <a:t>, </a:t>
                </a:r>
                <a:r>
                  <a:rPr lang="en-US" sz="2200" i="1" dirty="0" err="1"/>
                  <a:t>Φ</a:t>
                </a:r>
                <a:r>
                  <a:rPr lang="en-US" sz="2200" dirty="0"/>
                  <a:t> is of type </a:t>
                </a:r>
                <a:r>
                  <a:rPr lang="en-US" sz="2200" i="1" dirty="0"/>
                  <a:t>e</a:t>
                </a:r>
                <a:r>
                  <a:rPr lang="en-US" sz="2200" dirty="0"/>
                  <a:t> and ‘means’ is of type ⟨</a:t>
                </a:r>
                <a:r>
                  <a:rPr lang="en-US" sz="2200" i="1" dirty="0"/>
                  <a:t>e</a:t>
                </a:r>
                <a:r>
                  <a:rPr lang="en-US" sz="2200" dirty="0"/>
                  <a:t>,⟨</a:t>
                </a:r>
                <a:r>
                  <a:rPr lang="en-US" sz="2200" i="1" dirty="0" err="1"/>
                  <a:t>e</a:t>
                </a:r>
                <a:r>
                  <a:rPr lang="en-US" sz="2200" dirty="0" err="1"/>
                  <a:t>,</a:t>
                </a:r>
                <a:r>
                  <a:rPr lang="en-US" sz="2200" i="1" dirty="0" err="1"/>
                  <a:t>t</a:t>
                </a:r>
                <a:r>
                  <a:rPr lang="en-US" sz="2200" dirty="0"/>
                  <a:t>⟩⟩.</a:t>
                </a:r>
              </a:p>
              <a:p>
                <a:pPr marL="85725" indent="0">
                  <a:buNone/>
                </a:pPr>
                <a:endParaRPr lang="en-US" sz="2000" b="1" dirty="0"/>
              </a:p>
              <a:p>
                <a:pPr marL="85725" indent="0">
                  <a:buNone/>
                </a:pPr>
                <a:endParaRPr lang="en-US" sz="2200" b="1" dirty="0"/>
              </a:p>
              <a:p>
                <a:pPr marL="85725" indent="0">
                  <a:buNone/>
                </a:pPr>
                <a:r>
                  <a:rPr lang="en-US" sz="2200" b="1" dirty="0">
                    <a:solidFill>
                      <a:srgbClr val="4E0103"/>
                    </a:solidFill>
                  </a:rPr>
                  <a:t>Result</a:t>
                </a:r>
                <a:r>
                  <a:rPr lang="en-US" sz="2200" b="1" dirty="0"/>
                  <a:t>: </a:t>
                </a:r>
              </a:p>
              <a:p>
                <a:pPr marL="542925" indent="-457200">
                  <a:buFont typeface="+mj-lt"/>
                  <a:buAutoNum type="arabicPeriod"/>
                </a:pPr>
                <a:r>
                  <a:rPr lang="en-US" sz="2200" dirty="0"/>
                  <a:t>‘Means’ falls into the same category as ‘touch’, ‘kick’, and ‘eat’—it is an extensional transitive verb that relates expressions and meanings.</a:t>
                </a:r>
              </a:p>
              <a:p>
                <a:pPr marL="542925" indent="-457200">
                  <a:buFont typeface="+mj-lt"/>
                  <a:buAutoNum type="arabicPeriod"/>
                </a:pPr>
                <a:r>
                  <a:rPr lang="en-GB" sz="2200" dirty="0"/>
                  <a:t>Italics, by serving as meaning marks, are a device of nominalization: they shift the type of the italicized expression to type </a:t>
                </a:r>
                <a:r>
                  <a:rPr lang="en-GB" sz="2200" i="1" dirty="0"/>
                  <a:t>e</a:t>
                </a:r>
                <a:r>
                  <a:rPr lang="en-GB" sz="2200" dirty="0"/>
                  <a:t>, which fixes the type clash. 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D70E6-63E4-99D5-271D-9CC95EDB77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399E1-5898-4056-9C44-AD7D60ED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8F33-35FE-B04B-F735-4BB15B9A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Frege’s problem of </a:t>
            </a:r>
            <a:r>
              <a:rPr lang="en-US" dirty="0" err="1"/>
              <a:t>unsaturatedness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BD15-C1A6-2A6B-0E24-93D31D9AF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5725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Recall </a:t>
            </a:r>
            <a:r>
              <a:rPr lang="en-US" sz="2200" b="1" dirty="0" err="1">
                <a:solidFill>
                  <a:srgbClr val="4E0103"/>
                </a:solidFill>
              </a:rPr>
              <a:t>Kripke</a:t>
            </a:r>
            <a:r>
              <a:rPr lang="en-US" sz="2200" b="1" dirty="0">
                <a:solidFill>
                  <a:srgbClr val="4E0103"/>
                </a:solidFill>
              </a:rPr>
              <a:t>:</a:t>
            </a:r>
          </a:p>
          <a:p>
            <a:endParaRPr lang="en-US" sz="1700" dirty="0"/>
          </a:p>
          <a:p>
            <a:pPr marL="308610" lvl="1" indent="0">
              <a:buNone/>
            </a:pPr>
            <a:r>
              <a:rPr lang="en-US" sz="1900" i="1" dirty="0">
                <a:latin typeface="Aptos" panose="020B0004020202020204" pitchFamily="34" charset="0"/>
              </a:rPr>
              <a:t>… as objects of ‘meant’, one must use various expressions as objects in an awkward manner contrary to normal grammar. (Frege's difficulties concerning </a:t>
            </a:r>
            <a:r>
              <a:rPr lang="en-US" sz="1900" i="1" dirty="0" err="1">
                <a:latin typeface="Aptos" panose="020B0004020202020204" pitchFamily="34" charset="0"/>
              </a:rPr>
              <a:t>unsaturatedness</a:t>
            </a:r>
            <a:r>
              <a:rPr lang="en-US" sz="1900" i="1" dirty="0">
                <a:latin typeface="Aptos" panose="020B0004020202020204" pitchFamily="34" charset="0"/>
              </a:rPr>
              <a:t> are related.)</a:t>
            </a:r>
          </a:p>
          <a:p>
            <a:pPr marL="85725" indent="0">
              <a:buNone/>
            </a:pPr>
            <a:endParaRPr lang="en-US" sz="1900" dirty="0"/>
          </a:p>
          <a:p>
            <a:r>
              <a:rPr lang="en-US" sz="1900" dirty="0"/>
              <a:t>Frege’s difficulties concerning </a:t>
            </a:r>
            <a:r>
              <a:rPr lang="en-US" sz="1900" dirty="0" err="1"/>
              <a:t>unsaturatedness</a:t>
            </a:r>
            <a:r>
              <a:rPr lang="en-US" sz="1900" dirty="0"/>
              <a:t> come from attempts to use a name or some other referring expression to pick out the semantic values of a different type.</a:t>
            </a:r>
          </a:p>
          <a:p>
            <a:pPr marL="85725" indent="0">
              <a:buNone/>
            </a:pPr>
            <a:endParaRPr lang="en-US" sz="1900" dirty="0"/>
          </a:p>
          <a:p>
            <a:r>
              <a:rPr lang="en-US" sz="1900" dirty="0"/>
              <a:t>Examples: 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1900" dirty="0"/>
              <a:t>‘The concept </a:t>
            </a:r>
            <a:r>
              <a:rPr lang="en-US" sz="1900" i="1" dirty="0"/>
              <a:t>horse’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1900" dirty="0"/>
              <a:t>‘The proposition that Fido bites’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1900" dirty="0"/>
              <a:t>‘Logicism’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1900" dirty="0"/>
              <a:t>‘The question of who to trust’</a:t>
            </a:r>
          </a:p>
          <a:p>
            <a:pPr lvl="1"/>
            <a:endParaRPr lang="en-US" sz="1900" i="1" dirty="0"/>
          </a:p>
          <a:p>
            <a:pPr marL="85725" indent="0">
              <a:buNone/>
            </a:pPr>
            <a:r>
              <a:rPr lang="en-US" sz="1900" b="1" dirty="0" err="1">
                <a:solidFill>
                  <a:srgbClr val="4E0103"/>
                </a:solidFill>
              </a:rPr>
              <a:t>Kripke’s</a:t>
            </a:r>
            <a:r>
              <a:rPr lang="en-US" sz="1900" b="1" dirty="0">
                <a:solidFill>
                  <a:srgbClr val="4E0103"/>
                </a:solidFill>
              </a:rPr>
              <a:t> View: </a:t>
            </a:r>
            <a:r>
              <a:rPr lang="en-US" sz="1900" dirty="0"/>
              <a:t>‘Means’ accepts only names in its object position—expressions of type </a:t>
            </a:r>
            <a:r>
              <a:rPr lang="en-US" sz="1900" i="1" dirty="0"/>
              <a:t>e</a:t>
            </a:r>
            <a:r>
              <a:rPr lang="en-US" sz="1900" dirty="0"/>
              <a:t>—which forces us to use a name to pick out the meanings of expressions of all types.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30EF6-AE03-80F3-D56F-4A9FE7C7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137A40-25F2-85A1-D1C7-E851E4FE6BE8}"/>
              </a:ext>
            </a:extLst>
          </p:cNvPr>
          <p:cNvSpPr/>
          <p:nvPr/>
        </p:nvSpPr>
        <p:spPr>
          <a:xfrm>
            <a:off x="609600" y="2063280"/>
            <a:ext cx="10160000" cy="801841"/>
          </a:xfrm>
          <a:prstGeom prst="roundRect">
            <a:avLst/>
          </a:prstGeom>
          <a:solidFill>
            <a:schemeClr val="accent5">
              <a:alpha val="199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9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5F6C-340B-12DF-B96D-4FAB8712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problem for the meaning-mark view: Prior’s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18295-157E-1F8D-2F3B-DF23D6A7A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400" dirty="0"/>
              <a:t>Consider the following argument: </a:t>
            </a:r>
          </a:p>
          <a:p>
            <a:pPr marL="85725" indent="0">
              <a:buNone/>
            </a:pPr>
            <a:endParaRPr lang="en-US" sz="2400" dirty="0"/>
          </a:p>
          <a:p>
            <a:pPr marL="542925" indent="-457200">
              <a:buAutoNum type="arabicPeriod"/>
            </a:pPr>
            <a:r>
              <a:rPr lang="en-US" sz="2000" dirty="0"/>
              <a:t>Mary fears that the earth will explode.  (premise)</a:t>
            </a:r>
          </a:p>
          <a:p>
            <a:pPr marL="542925" indent="-457200">
              <a:buAutoNum type="arabicPeriod"/>
            </a:pPr>
            <a:r>
              <a:rPr lang="en-US" sz="2000" dirty="0"/>
              <a:t>‘That the earth will explode’ means </a:t>
            </a:r>
            <a:r>
              <a:rPr lang="en-US" sz="2000" baseline="30000" dirty="0" err="1"/>
              <a:t>m</a:t>
            </a:r>
            <a:r>
              <a:rPr lang="en-US" sz="2000" dirty="0" err="1"/>
              <a:t>that</a:t>
            </a:r>
            <a:r>
              <a:rPr lang="en-US" sz="2000" dirty="0"/>
              <a:t> the earth will </a:t>
            </a:r>
            <a:r>
              <a:rPr lang="en-US" sz="2000" dirty="0" err="1"/>
              <a:t>explode</a:t>
            </a:r>
            <a:r>
              <a:rPr lang="en-US" sz="2000" baseline="30000" dirty="0" err="1"/>
              <a:t>m</a:t>
            </a:r>
            <a:r>
              <a:rPr lang="en-US" sz="2000" baseline="30000" dirty="0"/>
              <a:t> </a:t>
            </a:r>
            <a:r>
              <a:rPr lang="en-US" sz="2000" dirty="0"/>
              <a:t>(meaning-marks proposal)</a:t>
            </a:r>
            <a:endParaRPr lang="en-US" sz="2000" baseline="30000" dirty="0"/>
          </a:p>
          <a:p>
            <a:pPr marL="542925" indent="-457200">
              <a:buFont typeface="Arial" pitchFamily="34" charset="0"/>
              <a:buAutoNum type="arabicPeriod"/>
            </a:pPr>
            <a:r>
              <a:rPr lang="en-US" sz="2000" baseline="30000" dirty="0" err="1"/>
              <a:t>m</a:t>
            </a:r>
            <a:r>
              <a:rPr lang="en-US" sz="2000" dirty="0" err="1"/>
              <a:t>that</a:t>
            </a:r>
            <a:r>
              <a:rPr lang="en-US" sz="2000" dirty="0"/>
              <a:t> the earth will </a:t>
            </a:r>
            <a:r>
              <a:rPr lang="en-US" sz="2000" dirty="0" err="1"/>
              <a:t>explode</a:t>
            </a:r>
            <a:r>
              <a:rPr lang="en-US" sz="2000" baseline="30000" dirty="0" err="1"/>
              <a:t>m</a:t>
            </a:r>
            <a:r>
              <a:rPr lang="en-US" sz="2000" dirty="0"/>
              <a:t> =</a:t>
            </a:r>
            <a:r>
              <a:rPr lang="en-US" sz="2000" baseline="-25000" dirty="0"/>
              <a:t>def</a:t>
            </a:r>
            <a:r>
              <a:rPr lang="en-US" sz="2000" dirty="0"/>
              <a:t> the meaning of ‘that the earth will explode’ (definition of meaning marks)</a:t>
            </a:r>
          </a:p>
          <a:p>
            <a:pPr marL="542925" indent="-457200">
              <a:buFont typeface="Arial" pitchFamily="34" charset="0"/>
              <a:buAutoNum type="arabicPeriod"/>
            </a:pPr>
            <a:r>
              <a:rPr lang="en-US" sz="2000" dirty="0"/>
              <a:t>Mary fears the meaning of ‘that the earth will explode.’  (substitution of synonyms)</a:t>
            </a:r>
          </a:p>
          <a:p>
            <a:pPr marL="85725" indent="0">
              <a:buNone/>
            </a:pPr>
            <a:endParaRPr lang="en-US" sz="2400" dirty="0"/>
          </a:p>
          <a:p>
            <a:pPr marL="85725" indent="0" algn="ctr">
              <a:buNone/>
            </a:pPr>
            <a:r>
              <a:rPr lang="en-US" sz="2400" dirty="0"/>
              <a:t>But (4) is clearly false!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8BB2F-A767-D5DC-406D-73802D05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40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CB3D-979B-A3C2-E3E5-9154C832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problem for the meaning-mark view: the concept </a:t>
            </a:r>
            <a:r>
              <a:rPr lang="en-US" i="1" dirty="0"/>
              <a:t>horse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F1B1FE-F4E9-51DD-9EAA-E8926359C6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85725" indent="0">
                  <a:buNone/>
                </a:pPr>
                <a:r>
                  <a:rPr lang="en-US" sz="2000" dirty="0"/>
                  <a:t>Consider the following argument: </a:t>
                </a:r>
              </a:p>
              <a:p>
                <a:endParaRPr lang="en-US" sz="2000" dirty="0"/>
              </a:p>
              <a:p>
                <a:pPr marL="428625" indent="-342900">
                  <a:buFont typeface="+mj-lt"/>
                  <a:buAutoNum type="arabicPeriod"/>
                  <a:tabLst>
                    <a:tab pos="6529388" algn="l"/>
                  </a:tabLst>
                </a:pPr>
                <a:r>
                  <a:rPr lang="en-US" sz="2000" dirty="0"/>
                  <a:t>‘Is a horse’ means </a:t>
                </a: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. 	(by the meaning-marks proposal)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5287963" algn="l"/>
                  </a:tabLst>
                </a:pPr>
                <a:r>
                  <a:rPr lang="en-US" sz="2000" dirty="0"/>
                  <a:t>‘</a:t>
                </a: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’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is of type </a:t>
                </a:r>
                <a:r>
                  <a:rPr lang="en-US" sz="2000" i="1" dirty="0"/>
                  <a:t>e. 	</a:t>
                </a:r>
                <a:r>
                  <a:rPr lang="en-US" sz="2000" dirty="0"/>
                  <a:t>(meaning-marks create referring expressions)</a:t>
                </a:r>
                <a:endParaRPr lang="en-US" sz="2000" i="1" dirty="0"/>
              </a:p>
              <a:p>
                <a:pPr marL="428625" indent="-342900">
                  <a:buFont typeface="+mj-lt"/>
                  <a:buAutoNum type="arabicPeriod"/>
                  <a:tabLst>
                    <a:tab pos="7732713" algn="l"/>
                  </a:tabLst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baseline="-25000" dirty="0"/>
                  <a:t>.  	</a:t>
                </a:r>
                <a:r>
                  <a:rPr lang="en-US" sz="2000" dirty="0"/>
                  <a:t>(by type denotations)</a:t>
                </a:r>
                <a:endParaRPr lang="en-US" sz="2000" i="1" dirty="0"/>
              </a:p>
              <a:p>
                <a:pPr marL="428625" indent="-342900">
                  <a:buFont typeface="+mj-lt"/>
                  <a:buAutoNum type="arabicPeriod"/>
                  <a:tabLst>
                    <a:tab pos="7419975" algn="l"/>
                  </a:tabLst>
                </a:pPr>
                <a:r>
                  <a:rPr lang="en-US" sz="2000" dirty="0"/>
                  <a:t>‘is a horse’ is of type ⟨</a:t>
                </a:r>
                <a:r>
                  <a:rPr lang="en-US" sz="2000" i="1" dirty="0" err="1"/>
                  <a:t>e</a:t>
                </a:r>
                <a:r>
                  <a:rPr lang="en-US" sz="2000" dirty="0" err="1"/>
                  <a:t>,</a:t>
                </a:r>
                <a:r>
                  <a:rPr lang="en-US" sz="2000" i="1" dirty="0" err="1"/>
                  <a:t>t</a:t>
                </a:r>
                <a:r>
                  <a:rPr lang="en-US" sz="2000" dirty="0"/>
                  <a:t>⟩ 	(basic type assignments)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7732713" algn="l"/>
                  </a:tabLst>
                </a:pPr>
                <a:r>
                  <a:rPr lang="en-US" sz="2000" dirty="0"/>
                  <a:t>The meaning of ‘is a horse’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/>
                  <a:t>. 	(by type denotations)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6880225" algn="l"/>
                  </a:tabLst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=</a:t>
                </a:r>
                <a:r>
                  <a:rPr lang="en-US" sz="2000" baseline="-25000" dirty="0"/>
                  <a:t>def</a:t>
                </a:r>
                <a:r>
                  <a:rPr lang="en-US" sz="2000" dirty="0"/>
                  <a:t> the meaning of ‘is a horse’. 	(definition of meaning marks)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7240588" algn="l"/>
                  </a:tabLst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	</a:t>
                </a:r>
                <a:r>
                  <a:rPr lang="en-US" sz="2000" dirty="0"/>
                  <a:t>(substitution of </a:t>
                </a:r>
                <a:r>
                  <a:rPr lang="en-US" sz="2000" dirty="0" err="1"/>
                  <a:t>identicals</a:t>
                </a:r>
                <a:r>
                  <a:rPr lang="en-US" sz="2000" dirty="0"/>
                  <a:t>) 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8483600" algn="l"/>
                  </a:tabLst>
                </a:pPr>
                <a:r>
                  <a:rPr lang="en-US" sz="2000" dirty="0"/>
                  <a:t>So something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is also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baseline="-25000" dirty="0"/>
                  <a:t>.	</a:t>
                </a:r>
                <a:r>
                  <a:rPr lang="en-US" sz="2000" dirty="0"/>
                  <a:t>(from 3 and 7)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8215313" algn="l"/>
                  </a:tabLst>
                </a:pPr>
                <a:endParaRPr lang="en-US" sz="2000" dirty="0"/>
              </a:p>
              <a:p>
                <a:pPr marL="85725" indent="0">
                  <a:buNone/>
                </a:pPr>
                <a:r>
                  <a:rPr lang="en-US" sz="2000" dirty="0"/>
                  <a:t>But this is impossible, because by the axiom of regularity, no function is a member of its own domain. </a:t>
                </a:r>
              </a:p>
              <a:p>
                <a:pPr marL="85725" indent="0">
                  <a:buNone/>
                </a:pPr>
                <a:endParaRPr lang="en-US" sz="2000" dirty="0"/>
              </a:p>
              <a:p>
                <a:pPr marL="8572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F1B1FE-F4E9-51DD-9EAA-E8926359C6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83" r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69601-042A-6FC9-BF95-4E8BEDE0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54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C073-ADF3-9B18-C178-1AA63370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Type Polymorphism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75290-1679-012D-F2C4-750503D22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000" dirty="0"/>
              <a:t>The second live option is that italicization shifts the type of ‘means’ so that the type of its complement matches the type of the expression it takes in subject position.  </a:t>
            </a:r>
          </a:p>
          <a:p>
            <a:pPr marL="85725" indent="0">
              <a:buNone/>
            </a:pPr>
            <a:endParaRPr lang="en-US" sz="2000" dirty="0"/>
          </a:p>
          <a:p>
            <a:pPr marL="85725" indent="0" algn="ctr">
              <a:buNone/>
            </a:pPr>
            <a:r>
              <a:rPr lang="en-US" sz="2000" b="1" dirty="0">
                <a:solidFill>
                  <a:srgbClr val="4E0103"/>
                </a:solidFill>
              </a:rPr>
              <a:t>‘Means’ Polymorphism Schema: </a:t>
            </a:r>
            <a:r>
              <a:rPr lang="en-US" sz="2000" dirty="0"/>
              <a:t>If </a:t>
            </a:r>
            <a:r>
              <a:rPr lang="en-US" sz="2000" i="1" dirty="0"/>
              <a:t>y</a:t>
            </a:r>
            <a:r>
              <a:rPr lang="en-US" sz="2000" dirty="0"/>
              <a:t> is a type and </a:t>
            </a:r>
            <a:r>
              <a:rPr lang="en-US" sz="2000" dirty="0" err="1"/>
              <a:t>Φ</a:t>
            </a:r>
            <a:r>
              <a:rPr lang="en-US" sz="2000" dirty="0"/>
              <a:t> is an expression of type </a:t>
            </a:r>
            <a:r>
              <a:rPr lang="en-US" sz="2000" i="1" dirty="0"/>
              <a:t>y</a:t>
            </a:r>
            <a:r>
              <a:rPr lang="en-US" sz="2000" dirty="0"/>
              <a:t>, then in a sentence of the form ‘⌜</a:t>
            </a:r>
            <a:r>
              <a:rPr lang="en-US" sz="2000" dirty="0" err="1"/>
              <a:t>Φ</a:t>
            </a:r>
            <a:r>
              <a:rPr lang="en-US" sz="2000" dirty="0"/>
              <a:t>⌝ means </a:t>
            </a:r>
            <a:r>
              <a:rPr lang="en-US" sz="2000" i="1" dirty="0" err="1"/>
              <a:t>Φ</a:t>
            </a:r>
            <a:r>
              <a:rPr lang="en-US" sz="2000" i="1" dirty="0"/>
              <a:t>’,  </a:t>
            </a:r>
            <a:r>
              <a:rPr lang="en-US" sz="2000" i="1" dirty="0" err="1"/>
              <a:t>Φ</a:t>
            </a:r>
            <a:r>
              <a:rPr lang="en-US" sz="2000" dirty="0"/>
              <a:t> is of type </a:t>
            </a:r>
            <a:r>
              <a:rPr lang="en-US" sz="2000" i="1" dirty="0"/>
              <a:t>y</a:t>
            </a:r>
            <a:r>
              <a:rPr lang="en-US" sz="2000" dirty="0"/>
              <a:t> and</a:t>
            </a:r>
            <a:r>
              <a:rPr lang="en-US" sz="2000" i="1" dirty="0"/>
              <a:t> </a:t>
            </a:r>
            <a:r>
              <a:rPr lang="en-US" sz="2000" dirty="0"/>
              <a:t>‘means’ is of type ⟨y,⟨</a:t>
            </a:r>
            <a:r>
              <a:rPr lang="en-US" sz="2000" dirty="0" err="1"/>
              <a:t>e,t</a:t>
            </a:r>
            <a:r>
              <a:rPr lang="en-US" sz="2000" dirty="0"/>
              <a:t>⟩⟩.</a:t>
            </a:r>
          </a:p>
          <a:p>
            <a:pPr marL="85725" indent="0" algn="ctr">
              <a:buNone/>
            </a:pPr>
            <a:endParaRPr lang="en-US" sz="1800" dirty="0"/>
          </a:p>
          <a:p>
            <a:pPr marL="85725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764E-4FE5-9F8A-1495-AB6443E8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782CE7-318F-D8DE-EA32-0FDE647F159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37152" y="3724035"/>
            <a:ext cx="6632448" cy="222408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Result: 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2000" dirty="0"/>
              <a:t>The expression in the complement of ‘means’ retains its ordinary type. 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2000" dirty="0"/>
              <a:t>Italicization shifts the type of ‘means’ so that it accepts this type. This fixes the type clash.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A713B-2E8E-30DD-08F8-A9A1A71A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3701337"/>
            <a:ext cx="3108670" cy="20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4786-1055-58B1-12A2-A8FD4F8C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rather than mention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5DF12-3B74-3DCE-0940-2EA340788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" indent="0">
              <a:buNone/>
            </a:pPr>
            <a:endParaRPr lang="en-US" sz="2000" dirty="0"/>
          </a:p>
          <a:p>
            <a:pPr marL="85725" indent="0">
              <a:buNone/>
            </a:pPr>
            <a:r>
              <a:rPr lang="en-US" sz="2000" dirty="0"/>
              <a:t>This view is actually intuitive. Consider (PA):</a:t>
            </a:r>
          </a:p>
          <a:p>
            <a:pPr marL="85725" indent="0">
              <a:buNone/>
            </a:pPr>
            <a:endParaRPr lang="en-US" sz="2000" dirty="0"/>
          </a:p>
          <a:p>
            <a:pPr marL="85725" indent="0">
              <a:buNone/>
            </a:pPr>
            <a:r>
              <a:rPr lang="en-US" sz="2000" dirty="0"/>
              <a:t>	(PA) ‘To the Pyrenees or the Alps’ means </a:t>
            </a:r>
            <a:r>
              <a:rPr lang="en-US" sz="2000" i="1" dirty="0"/>
              <a:t>to the Pyrenees or the Alps. </a:t>
            </a:r>
          </a:p>
          <a:p>
            <a:pPr marL="85725" indent="0">
              <a:buNone/>
            </a:pPr>
            <a:endParaRPr lang="en-US" sz="2000" i="1" dirty="0"/>
          </a:p>
          <a:p>
            <a:r>
              <a:rPr lang="en-US" sz="2000" dirty="0"/>
              <a:t>Intuitively, </a:t>
            </a:r>
            <a:r>
              <a:rPr lang="en-US" sz="2000"/>
              <a:t>the stress </a:t>
            </a:r>
            <a:r>
              <a:rPr lang="en-US" sz="2000" dirty="0"/>
              <a:t>or italicization allow us to </a:t>
            </a:r>
            <a:r>
              <a:rPr lang="en-US" sz="2000" i="1" dirty="0"/>
              <a:t>use</a:t>
            </a:r>
            <a:r>
              <a:rPr lang="en-US" sz="2000" dirty="0"/>
              <a:t> the expression in the object position in the ordinary way.  </a:t>
            </a:r>
          </a:p>
          <a:p>
            <a:pPr marL="85725" indent="0">
              <a:buNone/>
            </a:pPr>
            <a:endParaRPr lang="en-US" sz="2000" dirty="0"/>
          </a:p>
          <a:p>
            <a:r>
              <a:rPr lang="en-US" sz="2000" dirty="0"/>
              <a:t>We aren’t quoting the expression, we aren’t naming it’s meaning, and </a:t>
            </a:r>
            <a:r>
              <a:rPr lang="en-US" sz="2000" i="1" dirty="0"/>
              <a:t>it</a:t>
            </a:r>
            <a:r>
              <a:rPr lang="en-US" sz="2000" dirty="0"/>
              <a:t> isn’t being used awkwardly. Italicization preserves its type. </a:t>
            </a:r>
          </a:p>
          <a:p>
            <a:pPr marL="85725" indent="0">
              <a:buNone/>
            </a:pPr>
            <a:endParaRPr lang="en-US" sz="2000" dirty="0"/>
          </a:p>
          <a:p>
            <a:pPr marL="85725" indent="0"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What is being used awkwardly is ‘means’ itself!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E7336-0AFC-AABD-096C-6990ED0D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2" name="Picture 4" descr="Italian Alps and Dolomites holidays  The Natural Adventure">
            <a:extLst>
              <a:ext uri="{FF2B5EF4-FFF2-40B4-BE49-F238E27FC236}">
                <a16:creationId xmlns:a16="http://schemas.microsoft.com/office/drawing/2014/main" id="{AD954878-32E1-2175-3F69-6887C98A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13" y="418329"/>
            <a:ext cx="5329646" cy="19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41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4FF1-2A6B-15D4-B1FE-E6477D4B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type polymorphism anyway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08BB2-D955-9635-4235-99BBB8173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000" dirty="0"/>
              <a:t>Standard type theory assigns every expression a unique type. But lots of expressions take many types of arguments—they exhibit type flexibility. </a:t>
            </a:r>
          </a:p>
          <a:p>
            <a:pPr marL="85725" indent="0">
              <a:buNone/>
            </a:pPr>
            <a:endParaRPr lang="en-US" sz="2400" dirty="0"/>
          </a:p>
          <a:p>
            <a:r>
              <a:rPr lang="en-US" sz="2000" b="1" dirty="0">
                <a:solidFill>
                  <a:srgbClr val="4E0103"/>
                </a:solidFill>
              </a:rPr>
              <a:t>Examples: </a:t>
            </a:r>
          </a:p>
          <a:p>
            <a:pPr lvl="1"/>
            <a:r>
              <a:rPr lang="en-US" sz="2000" dirty="0"/>
              <a:t>Generalized identity</a:t>
            </a:r>
            <a:endParaRPr lang="en-US" sz="1800" dirty="0"/>
          </a:p>
          <a:p>
            <a:pPr lvl="1"/>
            <a:r>
              <a:rPr lang="en-US" sz="2000" dirty="0"/>
              <a:t>Generalized conjunction, disjunction, and negation</a:t>
            </a:r>
          </a:p>
          <a:p>
            <a:pPr lvl="1"/>
            <a:r>
              <a:rPr lang="en-US" sz="2000" dirty="0"/>
              <a:t>Flexibly typed attitude verbs like ‘imagine’.</a:t>
            </a:r>
          </a:p>
          <a:p>
            <a:pPr lvl="1"/>
            <a:r>
              <a:rPr lang="en-US" sz="2000" dirty="0"/>
              <a:t>Special quantifiers like ‘something’</a:t>
            </a:r>
          </a:p>
          <a:p>
            <a:endParaRPr lang="en-US" sz="2000" dirty="0"/>
          </a:p>
          <a:p>
            <a:pPr marL="85725" indent="0">
              <a:buNone/>
            </a:pPr>
            <a:endParaRPr lang="en-US" sz="2000" dirty="0"/>
          </a:p>
          <a:p>
            <a:r>
              <a:rPr lang="en-US" sz="2000" b="1" dirty="0">
                <a:solidFill>
                  <a:srgbClr val="4E0103"/>
                </a:solidFill>
              </a:rPr>
              <a:t>Possibility 1 (worse): </a:t>
            </a:r>
            <a:r>
              <a:rPr lang="en-US" sz="2000" dirty="0"/>
              <a:t>have a different lexical entry for each different type of argument. </a:t>
            </a:r>
          </a:p>
          <a:p>
            <a:r>
              <a:rPr lang="en-US" sz="2000" b="1" dirty="0">
                <a:solidFill>
                  <a:srgbClr val="4E0103"/>
                </a:solidFill>
              </a:rPr>
              <a:t>Possibility 2 (better): </a:t>
            </a:r>
            <a:r>
              <a:rPr lang="en-US" sz="2000" dirty="0"/>
              <a:t>have one flexible, ‘polymorphic’ lexical denotation.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3F93-B1C9-DFE4-A0F7-BF169680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082" name="Picture 10" descr="This may contain: a poster with different shapes and colors on it's side, including the words geometric shapes">
            <a:extLst>
              <a:ext uri="{FF2B5EF4-FFF2-40B4-BE49-F238E27FC236}">
                <a16:creationId xmlns:a16="http://schemas.microsoft.com/office/drawing/2014/main" id="{F182C34E-0CDC-C951-B37E-FC3B004C3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b="4791"/>
          <a:stretch/>
        </p:blipFill>
        <p:spPr bwMode="auto">
          <a:xfrm>
            <a:off x="7685293" y="2098766"/>
            <a:ext cx="2465998" cy="30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36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CD44-762A-F35E-23EC-0F0B6719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A3DE-0EC2-09DA-A9CA-1A2967C0C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-75" normalizeH="0" baseline="0" noProof="0" dirty="0">
                <a:ln>
                  <a:noFill/>
                </a:ln>
                <a:solidFill>
                  <a:srgbClr val="675E47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 semantics for ‘means’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5E4A4-C662-8124-E6FB-AA4B92CC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91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8286E-AD57-07FA-2671-44C586BE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Standard Type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CBEA92-A67B-42DC-D492-2DEE7975BC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150" b="1" dirty="0">
                    <a:solidFill>
                      <a:srgbClr val="4E0103"/>
                    </a:solidFill>
                  </a:rPr>
                  <a:t>Types: </a:t>
                </a:r>
              </a:p>
              <a:p>
                <a:pPr lvl="1"/>
                <a:r>
                  <a:rPr lang="en-US" sz="2000" dirty="0"/>
                  <a:t>Basic types: </a:t>
                </a:r>
                <a:r>
                  <a:rPr lang="en-US" sz="2000" i="1" dirty="0"/>
                  <a:t>e</a:t>
                </a:r>
                <a:r>
                  <a:rPr lang="en-US" sz="2000" dirty="0"/>
                  <a:t>,</a:t>
                </a:r>
                <a:r>
                  <a:rPr lang="en-US" sz="2000" i="1" dirty="0"/>
                  <a:t> t, </a:t>
                </a:r>
                <a:r>
                  <a:rPr lang="en-US" sz="2000" dirty="0"/>
                  <a:t>maybe also </a:t>
                </a:r>
                <a:r>
                  <a:rPr lang="en-US" sz="2000" i="1" dirty="0"/>
                  <a:t>s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dirty="0"/>
                  <a:t>, </a:t>
                </a:r>
                <a:r>
                  <a:rPr lang="en-US" sz="2000" i="1" dirty="0" err="1"/>
                  <a:t>i</a:t>
                </a:r>
                <a:r>
                  <a:rPr lang="en-US" sz="2000" dirty="0"/>
                  <a:t>, …</a:t>
                </a:r>
              </a:p>
              <a:p>
                <a:pPr lvl="1"/>
                <a:r>
                  <a:rPr lang="en-US" sz="2000" dirty="0"/>
                  <a:t>A rule for constructing functional types: if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  <a:sym typeface="Symbol"/>
                      </a:rPr>
                      <m:t>𝛽</m:t>
                    </m:r>
                  </m:oMath>
                </a14:m>
                <a:r>
                  <a:rPr lang="en-US" sz="2000" dirty="0">
                    <a:sym typeface="Symbol"/>
                  </a:rPr>
                  <a:t> are types, so is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/>
                            <a:ea typeface="Cambria Math"/>
                            <a:sym typeface="Symbol"/>
                          </a:rPr>
                          <m:t>𝛼</m:t>
                        </m:r>
                        <m:r>
                          <a:rPr lang="en-US" sz="2000" i="1" smtClean="0">
                            <a:latin typeface="Cambria Math"/>
                            <a:ea typeface="Cambria Math"/>
                            <a:sym typeface="Symbol"/>
                          </a:rPr>
                          <m:t>,</m:t>
                        </m:r>
                        <m:r>
                          <a:rPr lang="en-US" sz="2000" i="1" smtClean="0">
                            <a:latin typeface="Cambria Math"/>
                            <a:ea typeface="Cambria Math"/>
                            <a:sym typeface="Symbol"/>
                          </a:rPr>
                          <m:t>𝛽</m:t>
                        </m:r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/>
                        <a:sym typeface="Symbol"/>
                      </a:rPr>
                      <m:t> </m:t>
                    </m:r>
                  </m:oMath>
                </a14:m>
                <a:endParaRPr lang="en-US" sz="1800" dirty="0"/>
              </a:p>
              <a:p>
                <a:r>
                  <a:rPr lang="en-US" sz="2100" b="1" dirty="0">
                    <a:solidFill>
                      <a:srgbClr val="4E0103"/>
                    </a:solidFill>
                  </a:rPr>
                  <a:t>Terms: </a:t>
                </a:r>
              </a:p>
              <a:p>
                <a:pPr lvl="1"/>
                <a:r>
                  <a:rPr lang="en-US" sz="2000" dirty="0"/>
                  <a:t>Variables and constants of each type: </a:t>
                </a:r>
                <a:r>
                  <a:rPr lang="en-US" sz="2000" i="1" dirty="0"/>
                  <a:t>x</a:t>
                </a:r>
                <a14:m>
                  <m:oMath xmlns:m="http://schemas.openxmlformats.org/officeDocument/2006/math">
                    <m:r>
                      <a:rPr lang="en-US" sz="2000" i="1" baseline="-25000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y</a:t>
                </a:r>
                <a14:m>
                  <m:oMath xmlns:m="http://schemas.openxmlformats.org/officeDocument/2006/math">
                    <m:r>
                      <a:rPr lang="en-US" sz="2000" i="1" baseline="-2500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z</a:t>
                </a:r>
                <a14:m>
                  <m:oMath xmlns:m="http://schemas.openxmlformats.org/officeDocument/2006/math">
                    <m:r>
                      <a:rPr lang="en-US" sz="2000" i="1" baseline="-25000">
                        <a:solidFill>
                          <a:srgbClr val="2F2B20"/>
                        </a:solidFill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/>
                  <a:t>, … </a:t>
                </a:r>
                <a:r>
                  <a:rPr lang="en-US" sz="2000" i="1" dirty="0"/>
                  <a:t>c</a:t>
                </a:r>
                <a:r>
                  <a:rPr lang="en-US" sz="2000" baseline="-25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baseline="-2500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d</a:t>
                </a:r>
                <a:r>
                  <a:rPr lang="en-US" sz="2000" baseline="-25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baseline="-2500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e</a:t>
                </a:r>
                <a:r>
                  <a:rPr lang="en-US" sz="2000" baseline="-25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baseline="-2500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/>
                  <a:t>, …</a:t>
                </a:r>
              </a:p>
              <a:p>
                <a:pPr lvl="2"/>
                <a:r>
                  <a:rPr lang="en-US" sz="1850" dirty="0"/>
                  <a:t>These include all variables and primitive symbols of first-order logic. </a:t>
                </a:r>
              </a:p>
              <a:p>
                <a:pPr lvl="1"/>
                <a:r>
                  <a:rPr lang="en-US" sz="2000" dirty="0"/>
                  <a:t>Rules for forming new terms from old ones:</a:t>
                </a:r>
              </a:p>
              <a:p>
                <a:pPr lvl="2"/>
                <a:r>
                  <a:rPr lang="en-US" sz="1800" dirty="0"/>
                  <a:t>Term abstraction: if </a:t>
                </a:r>
                <a:r>
                  <a:rPr lang="en-US" sz="1800" i="1" dirty="0"/>
                  <a:t>t</a:t>
                </a:r>
                <a:r>
                  <a:rPr lang="en-US" sz="1800" dirty="0"/>
                  <a:t> is a term of type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 Math"/>
                        <a:sym typeface="Symbol"/>
                      </a:rPr>
                      <m:t>𝛽</m:t>
                    </m:r>
                  </m:oMath>
                </a14:m>
                <a:r>
                  <a:rPr lang="en-US" sz="1800" dirty="0"/>
                  <a:t>, then </a:t>
                </a:r>
                <a:r>
                  <a:rPr lang="en-US" sz="1800" dirty="0" err="1"/>
                  <a:t>λx</a:t>
                </a:r>
                <a14:m>
                  <m:oMath xmlns:m="http://schemas.openxmlformats.org/officeDocument/2006/math">
                    <m:r>
                      <a:rPr lang="en-US" sz="1800" i="1" baseline="-25000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1800" dirty="0">
                    <a:sym typeface="Symbol"/>
                  </a:rPr>
                  <a:t>. </a:t>
                </a:r>
                <a:r>
                  <a:rPr lang="en-US" sz="1800" i="1" dirty="0">
                    <a:sym typeface="Symbol"/>
                  </a:rPr>
                  <a:t>t </a:t>
                </a:r>
                <a:r>
                  <a:rPr lang="en-US" sz="1800" dirty="0">
                    <a:sym typeface="Symbol"/>
                  </a:rPr>
                  <a:t>is a term of type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Cambria Math"/>
                            <a:sym typeface="Symbol"/>
                          </a:rPr>
                          <m:t>𝛼</m:t>
                        </m:r>
                        <m:r>
                          <a:rPr lang="en-US" sz="1800" i="1">
                            <a:latin typeface="Cambria Math"/>
                            <a:ea typeface="Cambria Math"/>
                            <a:sym typeface="Symbol"/>
                          </a:rPr>
                          <m:t>,</m:t>
                        </m:r>
                        <m:r>
                          <a:rPr lang="en-US" sz="1800" i="1">
                            <a:latin typeface="Cambria Math"/>
                            <a:ea typeface="Cambria Math"/>
                            <a:sym typeface="Symbol"/>
                          </a:rPr>
                          <m:t>𝛽</m:t>
                        </m:r>
                      </m:e>
                    </m:d>
                  </m:oMath>
                </a14:m>
                <a:endParaRPr lang="en-US" sz="1800" i="1" dirty="0">
                  <a:sym typeface="Symbol"/>
                </a:endParaRPr>
              </a:p>
              <a:p>
                <a:pPr lvl="2"/>
                <a:r>
                  <a:rPr lang="en-US" sz="1800" dirty="0"/>
                  <a:t>Term application: if </a:t>
                </a:r>
                <a:r>
                  <a:rPr lang="en-US" sz="1800" i="1" dirty="0"/>
                  <a:t>t </a:t>
                </a:r>
                <a:r>
                  <a:rPr lang="en-US" sz="1800" dirty="0"/>
                  <a:t>is a term of type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/>
                            <a:ea typeface="Cambria Math"/>
                            <a:sym typeface="Symbol"/>
                          </a:rPr>
                          <m:t>𝛼</m:t>
                        </m:r>
                        <m:r>
                          <a:rPr lang="en-US" sz="1800" i="1" smtClean="0">
                            <a:latin typeface="Cambria Math"/>
                            <a:ea typeface="Cambria Math"/>
                            <a:sym typeface="Symbol"/>
                          </a:rPr>
                          <m:t>,</m:t>
                        </m:r>
                        <m:r>
                          <a:rPr lang="en-US" sz="1800" i="1" smtClean="0">
                            <a:latin typeface="Cambria Math"/>
                            <a:ea typeface="Cambria Math"/>
                            <a:sym typeface="Symbol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1800" dirty="0"/>
                  <a:t> and </a:t>
                </a:r>
                <a:r>
                  <a:rPr lang="en-US" sz="1800" i="1" dirty="0"/>
                  <a:t>u</a:t>
                </a:r>
                <a:r>
                  <a:rPr lang="en-US" sz="1800" dirty="0"/>
                  <a:t> is a term of type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1800" dirty="0"/>
                  <a:t>, then </a:t>
                </a:r>
                <a:r>
                  <a:rPr lang="en-US" sz="1800" i="1" dirty="0"/>
                  <a:t>t(u) </a:t>
                </a:r>
                <a:r>
                  <a:rPr lang="en-US" sz="1800" dirty="0"/>
                  <a:t>is a term of type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 Math"/>
                        <a:sym typeface="Symbol"/>
                      </a:rPr>
                      <m:t>𝛽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2100" b="1" dirty="0">
                    <a:solidFill>
                      <a:srgbClr val="4E0103"/>
                    </a:solidFill>
                  </a:rPr>
                  <a:t>Example:</a:t>
                </a:r>
              </a:p>
              <a:p>
                <a:pPr lvl="1"/>
                <a:endParaRPr lang="en-US" sz="195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CBEA92-A67B-42DC-D492-2DEE7975BC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002A2-7478-8235-2887-3FCCD8F2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1" name="Picture 30" descr="\documentclass{article}&#10;\usepackage{amsmath,amssymb,stmaryrd}&#10;\newcommand{\den}[1]{\llbracket #1 \rrbracket}&#10;\pagestyle{empty}&#10;&#10;\begin{document}&#10;\footnotesize&#10;\[&#10;\setlength{\jot}{0pt} % tighten line spacing in aligned&#10;\begin{aligned}[t]&#10;\den{\text{everyone}} &amp;= \lambda P_{\langle e,t\rangle}.\ \forall z_e(\mathrm{person}(z)\to P(z))\\[-.2ex]&#10;\den{\text{smokes}}   &amp;= \lambda x_e.\ \mathrm{smokes}(x)&#10;\end{aligned}&#10;\qquad&#10;\begin{aligned}[t]&#10;\den{\text{Everyone smokes}}&#10;  &amp;= \den{\text{everyone}}(\den{\text{smokes}})\\&#10;  &amp;= (\lambda P_{\langle e,t\rangle}.\ \forall z_e(\mathrm{person}(z)\to P(z)))\ (\lambda x_e.\ \mathrm{smokes}(x))\\&#10;  &amp;\overset{\beta}{=} \forall z_e(\mathrm{person}(z)\to \mathrm{smokes}(z))&#10;\end{aligned}&#10;\]&#10;\end{document}&#10;" title="IguanaTex Picture Display">
            <a:extLst>
              <a:ext uri="{FF2B5EF4-FFF2-40B4-BE49-F238E27FC236}">
                <a16:creationId xmlns:a16="http://schemas.microsoft.com/office/drawing/2014/main" id="{8091FDC0-137E-361B-A82B-CBDA3B39DE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1498" y="5477439"/>
            <a:ext cx="10041534" cy="7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4A40-777D-77E0-0AB9-601831B6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following sentences*: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DD98C-D9D6-A864-42A0-D50D86441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436" y="1776484"/>
            <a:ext cx="8704326" cy="3305032"/>
          </a:xfrm>
        </p:spPr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‘The woman who discovered radium’ means the woman who discovered radium.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‘Antelope’ means antelope.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‘Suddenly’ means suddenly.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‘Very athletic’ means very athletic.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‘Without a trace’ means without a trace.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‘Someone in the store’ means someone in the store.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‘To the Pyrenees or the Alps’ means to the Pyrenees or the Alps.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44395-5CA3-178C-BB81-E554C87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ED6B9-D394-B676-61AE-A21180591281}"/>
              </a:ext>
            </a:extLst>
          </p:cNvPr>
          <p:cNvSpPr txBox="1"/>
          <p:nvPr/>
        </p:nvSpPr>
        <p:spPr>
          <a:xfrm>
            <a:off x="2676142" y="5457698"/>
            <a:ext cx="602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E0103"/>
                </a:solidFill>
              </a:rPr>
              <a:t>*There’s something grammatically amiss with these ‘sentences’. But what?</a:t>
            </a:r>
          </a:p>
        </p:txBody>
      </p:sp>
    </p:spTree>
    <p:extLst>
      <p:ext uri="{BB962C8B-B14F-4D97-AF65-F5344CB8AC3E}">
        <p14:creationId xmlns:p14="http://schemas.microsoft.com/office/powerpoint/2010/main" val="175276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6ECE-14D2-0F07-750E-6DDD3D906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Polymorphic Type Theory: </a:t>
            </a:r>
            <a:r>
              <a:rPr lang="en-US" i="1" dirty="0"/>
              <a:t>System F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24B242-E7BC-473C-5929-5029D5B6E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2400" i="1" dirty="0"/>
                  <a:t>System F</a:t>
                </a:r>
                <a:r>
                  <a:rPr lang="en-US" sz="2400" dirty="0"/>
                  <a:t> is a system designed to accommodate polymorphism.</a:t>
                </a:r>
                <a:r>
                  <a:rPr lang="en-US" sz="2400" i="1" dirty="0"/>
                  <a:t> </a:t>
                </a:r>
                <a:r>
                  <a:rPr lang="en-US" sz="2400" dirty="0"/>
                  <a:t>It adds three new features:</a:t>
                </a:r>
              </a:p>
              <a:p>
                <a:pPr marL="765810" lvl="1" indent="-457200">
                  <a:buFont typeface="+mj-lt"/>
                  <a:buAutoNum type="arabicPeriod"/>
                </a:pPr>
                <a:r>
                  <a:rPr lang="en-US" sz="2000" dirty="0"/>
                  <a:t>Object-language variables over </a:t>
                </a:r>
                <a:r>
                  <a:rPr lang="en-US" sz="2000" i="1" dirty="0"/>
                  <a:t>types, A</a:t>
                </a:r>
                <a:r>
                  <a:rPr lang="en-US" sz="2000" dirty="0"/>
                  <a:t>, </a:t>
                </a:r>
                <a:r>
                  <a:rPr lang="en-US" sz="2000" i="1" dirty="0"/>
                  <a:t>B</a:t>
                </a:r>
                <a:r>
                  <a:rPr lang="en-US" sz="2000" dirty="0"/>
                  <a:t>, </a:t>
                </a:r>
                <a:r>
                  <a:rPr lang="en-US" sz="2000" i="1" dirty="0"/>
                  <a:t>C …</a:t>
                </a:r>
                <a:endParaRPr lang="en-US" sz="2000" dirty="0"/>
              </a:p>
              <a:p>
                <a:pPr marL="765810" lvl="1" indent="-457200">
                  <a:buFont typeface="+mj-lt"/>
                  <a:buAutoNum type="arabicPeriod"/>
                </a:pPr>
                <a:r>
                  <a:rPr lang="en-US" sz="2000" dirty="0"/>
                  <a:t>A new type,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, called the </a:t>
                </a:r>
                <a:r>
                  <a:rPr lang="en-US" sz="2000" i="1" dirty="0"/>
                  <a:t>universal type.</a:t>
                </a:r>
              </a:p>
              <a:p>
                <a:pPr marL="765810" lvl="1" indent="-457200">
                  <a:buFont typeface="+mj-lt"/>
                  <a:buAutoNum type="arabicPeriod"/>
                </a:pPr>
                <a:r>
                  <a:rPr lang="en-US" sz="2000" dirty="0"/>
                  <a:t>Term abstraction and application rules involving that new type: </a:t>
                </a:r>
              </a:p>
              <a:p>
                <a:pPr marL="925830" lvl="2" indent="-342900">
                  <a:buFont typeface="+mj-lt"/>
                  <a:buAutoNum type="alphaLcParenR"/>
                </a:pPr>
                <a:r>
                  <a:rPr lang="en-US" sz="1800" dirty="0"/>
                  <a:t>If t is a term of type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is a term of type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800" i="1" dirty="0"/>
              </a:p>
              <a:p>
                <a:pPr marL="925830" lvl="2" indent="-342900">
                  <a:buFont typeface="+mj-lt"/>
                  <a:buAutoNum type="alphaLcParenR"/>
                </a:pPr>
                <a:r>
                  <a:rPr lang="en-US" sz="1800" dirty="0"/>
                  <a:t>If t is a term of type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and </a:t>
                </a:r>
                <a:r>
                  <a:rPr lang="en-US" sz="1800" dirty="0" err="1"/>
                  <a:t>σ</a:t>
                </a:r>
                <a:r>
                  <a:rPr lang="en-US" sz="1800" dirty="0"/>
                  <a:t> is a type, then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sz="1800" dirty="0"/>
                  <a:t>is a term of type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] 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800" i="1" dirty="0"/>
              </a:p>
              <a:p>
                <a:pPr marL="925830" lvl="2" indent="-342900">
                  <a:buFont typeface="+mj-lt"/>
                  <a:buAutoNum type="alphaLcParenR"/>
                </a:pPr>
                <a:endParaRPr lang="en-US" sz="1800" i="1" dirty="0"/>
              </a:p>
              <a:p>
                <a:r>
                  <a:rPr lang="en-US" sz="2100" dirty="0"/>
                  <a:t>Example: polymorphic equality</a:t>
                </a:r>
              </a:p>
              <a:p>
                <a:pPr lvl="1"/>
                <a:r>
                  <a:rPr lang="en-US" sz="1950" dirty="0"/>
                  <a:t>The identity function has type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. ⟨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⟩⟩</m:t>
                    </m:r>
                  </m:oMath>
                </a14:m>
                <a:endParaRPr lang="en-US" sz="2000" dirty="0"/>
              </a:p>
              <a:p>
                <a:pPr lvl="2"/>
                <a:r>
                  <a:rPr lang="en-US" sz="2000" dirty="0"/>
                  <a:t>Read: ‘for any type A, this is a function that takes something of type A and returns something of type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.’</a:t>
                </a:r>
              </a:p>
              <a:p>
                <a:pPr lvl="1"/>
                <a:r>
                  <a:rPr lang="en-US" sz="2000" dirty="0"/>
                  <a:t>The identity 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baseline="-25000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baseline="-25000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baseline="-25000" dirty="0"/>
                  <a:t> </a:t>
                </a:r>
                <a:r>
                  <a:rPr lang="en-GB" sz="2000" dirty="0"/>
                  <a:t> (equality in System F is Leibniz identity)</a:t>
                </a:r>
                <a:endParaRPr lang="en-GB" sz="2000" baseline="-25000" dirty="0"/>
              </a:p>
              <a:p>
                <a:pPr lvl="2"/>
                <a:r>
                  <a:rPr lang="en-US" sz="1850" dirty="0"/>
                  <a:t>Read: ‘given x of any type A, and y of type A, return a function that yields true just in case x = y </a:t>
                </a:r>
                <a:r>
                  <a:rPr lang="en-US" sz="1850"/>
                  <a:t>at type A’</a:t>
                </a:r>
                <a:endParaRPr lang="en-US" sz="1850" dirty="0"/>
              </a:p>
              <a:p>
                <a:pPr lvl="1"/>
                <a:endParaRPr lang="en-US" sz="1950" i="1" dirty="0"/>
              </a:p>
              <a:p>
                <a:pPr lvl="2"/>
                <a:endParaRPr lang="en-US" sz="2000" dirty="0"/>
              </a:p>
              <a:p>
                <a:pPr lvl="1"/>
                <a:endParaRPr lang="en-US" sz="2150" dirty="0"/>
              </a:p>
              <a:p>
                <a:pPr lvl="2"/>
                <a:endParaRPr lang="en-US" sz="1850" dirty="0"/>
              </a:p>
              <a:p>
                <a:pPr marL="85725" indent="0">
                  <a:buNone/>
                </a:pPr>
                <a:endParaRPr lang="en-US" dirty="0"/>
              </a:p>
              <a:p>
                <a:pPr marL="85725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24B242-E7BC-473C-5929-5029D5B6E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39742-D681-2F37-CD67-31075D76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68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B0DB7-CD89-0BA1-0DBB-AB26A6B0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semantics for ‘means’ in </a:t>
            </a:r>
            <a:r>
              <a:rPr lang="en-US" i="1" dirty="0"/>
              <a:t>System 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CF7AF8-A1BD-B665-A59D-F1AEE4D194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7938" indent="0">
                  <a:buNone/>
                </a:pPr>
                <a:r>
                  <a:rPr lang="en-US" sz="1800" dirty="0"/>
                  <a:t>I’ve claimed that ‘means’ is type polymorphic in its second argument </a:t>
                </a:r>
              </a:p>
              <a:p>
                <a:pPr marL="7938" indent="0">
                  <a:buNone/>
                </a:pPr>
                <a:r>
                  <a:rPr lang="en-US" sz="1800" dirty="0"/>
                  <a:t>position. This makes ‘means’ a constant of type: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.⟨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,⟨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⟩⟩ </m:t>
                    </m:r>
                  </m:oMath>
                </a14:m>
                <a:endParaRPr lang="en-US" sz="1800" dirty="0"/>
              </a:p>
              <a:p>
                <a:pPr marL="308610" lvl="1" indent="0">
                  <a:buNone/>
                </a:pPr>
                <a:endParaRPr lang="en-US" sz="1800" dirty="0"/>
              </a:p>
              <a:p>
                <a:pPr marL="7938" lvl="1" indent="0">
                  <a:buNone/>
                </a:pPr>
                <a:r>
                  <a:rPr lang="en-US" sz="1800" b="1" dirty="0">
                    <a:solidFill>
                      <a:srgbClr val="4E0103"/>
                    </a:solidFill>
                  </a:rPr>
                  <a:t>Example: </a:t>
                </a:r>
                <a:r>
                  <a:rPr lang="en-US" sz="1800" dirty="0"/>
                  <a:t>‘Very athletic’ means </a:t>
                </a:r>
                <a:r>
                  <a:rPr lang="en-US" sz="1800" i="1" dirty="0"/>
                  <a:t>very athletic.</a:t>
                </a:r>
              </a:p>
              <a:p>
                <a:pPr marL="7938" lvl="1" indent="0">
                  <a:buNone/>
                </a:pPr>
                <a:endParaRPr lang="en-US" sz="1800" i="1" dirty="0"/>
              </a:p>
              <a:p>
                <a:pPr marL="7938" indent="0">
                  <a:buNone/>
                </a:pPr>
                <a:r>
                  <a:rPr lang="en-US" sz="1800" b="1" dirty="0">
                    <a:solidFill>
                      <a:srgbClr val="4E0103"/>
                    </a:solidFill>
                  </a:rPr>
                  <a:t>Interpretation: </a:t>
                </a:r>
                <a:endParaRPr lang="en-US" sz="1800" i="1" dirty="0">
                  <a:solidFill>
                    <a:srgbClr val="4E0103"/>
                  </a:solidFill>
                </a:endParaRPr>
              </a:p>
              <a:p>
                <a:r>
                  <a:rPr lang="en-GB" sz="1800" b="0" dirty="0"/>
                  <a:t>⟦</a:t>
                </a:r>
                <a14:m>
                  <m:oMath xmlns:m="http://schemas.openxmlformats.org/officeDocument/2006/math">
                    <m:r>
                      <a:rPr lang="en-GB" sz="1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𝑣𝑒𝑟𝑦</m:t>
                    </m:r>
                    <m:r>
                      <a:rPr lang="en-GB" sz="1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𝑎𝑡h𝑙𝑒𝑡𝑖𝑐</m:t>
                    </m:r>
                    <m:r>
                      <a:rPr lang="en-GB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⟧</m:t>
                    </m:r>
                  </m:oMath>
                </a14:m>
                <a:r>
                  <a:rPr lang="en-US" sz="1800" i="0" dirty="0">
                    <a:latin typeface="+mj-lt"/>
                  </a:rPr>
                  <a:t> =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i="0" dirty="0" err="1" smtClean="0">
                        <a:latin typeface="Cambria Math" panose="02040503050406030204" pitchFamily="18" charset="0"/>
                      </a:rPr>
                      <m:t>veryathletic</m:t>
                    </m:r>
                  </m:oMath>
                </a14:m>
                <a:r>
                  <a:rPr lang="en-US" sz="1800" baseline="-25000" dirty="0"/>
                  <a:t>⟨e,t⟩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⟦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GB" sz="1800" b="0" i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ery</m:t>
                    </m:r>
                    <m:r>
                      <a:rPr lang="en-US" sz="1800" i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⟧</m:t>
                    </m:r>
                  </m:oMath>
                </a14:m>
                <a:r>
                  <a:rPr lang="en-US" sz="1800" i="0" dirty="0">
                    <a:latin typeface="+mj-lt"/>
                  </a:rPr>
                  <a:t> </a:t>
                </a:r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very</m:t>
                    </m:r>
                    <m:r>
                      <a:rPr lang="en-US" sz="18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 err="1" smtClean="0"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b="0" i="1" baseline="-25000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1800" baseline="-25000" dirty="0"/>
              </a:p>
              <a:p>
                <a:r>
                  <a:rPr lang="en-US" sz="1800" dirty="0"/>
                  <a:t>⟦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eans</m:t>
                    </m:r>
                    <m:r>
                      <a:rPr lang="en-GB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⟧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-25000" dirty="0" err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 sz="1800" b="0" i="0" dirty="0" smtClean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](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sz="1800" dirty="0"/>
              </a:p>
              <a:p>
                <a:endParaRPr lang="en-US" sz="1500" dirty="0"/>
              </a:p>
              <a:p>
                <a:pPr marL="7938" indent="0">
                  <a:buNone/>
                </a:pPr>
                <a:endParaRPr lang="en-US" sz="160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CF7AF8-A1BD-B665-A59D-F1AEE4D194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499" t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B35C-B43D-7369-9FF9-A0F5FD5B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7" name="Picture 56" descr="\documentclass{article}&#10;\usepackage{amsmath,amssymb}&#10;\usepackage{qtree}&#10;\pagestyle{empty}&#10;\begin{document}&#10;&#10;\qsetw{1.5cm}&#10;&#10;\Tree&#10;  [.{\small $\mathrm{MEANS}[\langle e,t\rangle]\ \text{`very athletic'} \ \big(\lambda x_e.\,\mathrm{veryathletic}(x)\big)\;:\;t$}&#10;    {\small $\text{`very athletic'}\;:\;e$}&#10;    [.{\small $\lambda m_e.\ \mathrm{MEANS}[\langle e,t\rangle]\ m\ \big(\lambda x_e.\,\mathrm{veryathletic}(x)\big)\;:\;\langle e,t\rangle$}&#10;      {\small $\Lambda A.\,\lambda P_A.\,\lambda m_e.\ \mathrm{MEANS}[A]\ m\ P$}&#10;      {\small $A := \langle e,t\rangle$}&#10;      {\small $\lambda x_e.\,\mathrm{veryathletic}(x)\;:\;\langle e,t\rangle$}&#10;    ]&#10;  ]&#10;&#10;\end{document}&#10;" title="IguanaTex Picture Display">
            <a:extLst>
              <a:ext uri="{FF2B5EF4-FFF2-40B4-BE49-F238E27FC236}">
                <a16:creationId xmlns:a16="http://schemas.microsoft.com/office/drawing/2014/main" id="{9CDD3ABF-9358-4BFD-D319-838FD289D7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52691" y="3849307"/>
            <a:ext cx="5615644" cy="20424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854DF8-3352-0010-4B08-B9235D7E1FB2}"/>
              </a:ext>
            </a:extLst>
          </p:cNvPr>
          <p:cNvSpPr txBox="1"/>
          <p:nvPr/>
        </p:nvSpPr>
        <p:spPr>
          <a:xfrm>
            <a:off x="5689600" y="3244334"/>
            <a:ext cx="26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E0103"/>
                </a:solidFill>
              </a:rPr>
              <a:t>Composition:</a:t>
            </a:r>
          </a:p>
        </p:txBody>
      </p:sp>
      <p:pic>
        <p:nvPicPr>
          <p:cNvPr id="58" name="Picture 4" descr="sqaure peg round hole">
            <a:extLst>
              <a:ext uri="{FF2B5EF4-FFF2-40B4-BE49-F238E27FC236}">
                <a16:creationId xmlns:a16="http://schemas.microsoft.com/office/drawing/2014/main" id="{321A7875-4153-4176-7594-F150B83E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59" y="196334"/>
            <a:ext cx="3352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A6F38A70-FF35-671E-2561-B17B8C4C1371}"/>
              </a:ext>
            </a:extLst>
          </p:cNvPr>
          <p:cNvSpPr/>
          <p:nvPr/>
        </p:nvSpPr>
        <p:spPr>
          <a:xfrm>
            <a:off x="8647031" y="5530077"/>
            <a:ext cx="748938" cy="634006"/>
          </a:xfrm>
          <a:prstGeom prst="ellipse">
            <a:avLst/>
          </a:prstGeom>
          <a:solidFill>
            <a:srgbClr val="FF0000">
              <a:alpha val="2981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966F80-1606-CCB5-3FD9-A6C305F283A6}"/>
              </a:ext>
            </a:extLst>
          </p:cNvPr>
          <p:cNvSpPr txBox="1"/>
          <p:nvPr/>
        </p:nvSpPr>
        <p:spPr>
          <a:xfrm>
            <a:off x="609600" y="4910296"/>
            <a:ext cx="4677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E0103"/>
                </a:solidFill>
              </a:rPr>
              <a:t>Notes: </a:t>
            </a:r>
            <a:endParaRPr lang="en-US" dirty="0">
              <a:solidFill>
                <a:srgbClr val="4E0103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Here we interpret the italicized phrase </a:t>
            </a:r>
            <a:r>
              <a:rPr lang="en-US" i="1" dirty="0"/>
              <a:t>very athletic </a:t>
            </a:r>
            <a:r>
              <a:rPr lang="en-US" dirty="0"/>
              <a:t>with its ordinary type.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Italicization is hypothesized mark how the type is passed to ‘means’.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F5C0879-27F7-5F51-016B-D70355ABE246}"/>
              </a:ext>
            </a:extLst>
          </p:cNvPr>
          <p:cNvCxnSpPr>
            <a:cxnSpLocks/>
            <a:endCxn id="59" idx="5"/>
          </p:cNvCxnSpPr>
          <p:nvPr/>
        </p:nvCxnSpPr>
        <p:spPr>
          <a:xfrm flipH="1" flipV="1">
            <a:off x="9286290" y="6071235"/>
            <a:ext cx="780819" cy="278493"/>
          </a:xfrm>
          <a:prstGeom prst="straightConnector1">
            <a:avLst/>
          </a:prstGeom>
          <a:ln>
            <a:solidFill>
              <a:srgbClr val="FF000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CCD6899-533F-C235-E4C2-99F7947FB267}"/>
              </a:ext>
            </a:extLst>
          </p:cNvPr>
          <p:cNvSpPr txBox="1"/>
          <p:nvPr/>
        </p:nvSpPr>
        <p:spPr>
          <a:xfrm>
            <a:off x="9483634" y="6287841"/>
            <a:ext cx="1892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>
                    <a:alpha val="69748"/>
                  </a:srgbClr>
                </a:solidFill>
              </a:rPr>
              <a:t>Italicization</a:t>
            </a:r>
          </a:p>
          <a:p>
            <a:r>
              <a:rPr lang="en-US" sz="1600" dirty="0">
                <a:solidFill>
                  <a:srgbClr val="FF0000">
                    <a:alpha val="69748"/>
                  </a:srgbClr>
                </a:solidFill>
              </a:rPr>
              <a:t>marks type passing</a:t>
            </a:r>
            <a:endParaRPr lang="en-US" dirty="0">
              <a:solidFill>
                <a:srgbClr val="FF0000">
                  <a:alpha val="69748"/>
                </a:srgb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86980D2-88C0-AEA3-7465-F8495395CED4}"/>
              </a:ext>
            </a:extLst>
          </p:cNvPr>
          <p:cNvSpPr/>
          <p:nvPr/>
        </p:nvSpPr>
        <p:spPr>
          <a:xfrm>
            <a:off x="2577736" y="3456746"/>
            <a:ext cx="2498781" cy="584031"/>
          </a:xfrm>
          <a:prstGeom prst="ellipse">
            <a:avLst/>
          </a:prstGeom>
          <a:solidFill>
            <a:srgbClr val="FF0000">
              <a:alpha val="2981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121EDD2-7B77-02EA-01E0-A9D5C7C22B98}"/>
              </a:ext>
            </a:extLst>
          </p:cNvPr>
          <p:cNvCxnSpPr>
            <a:cxnSpLocks/>
            <a:stCxn id="69" idx="1"/>
            <a:endCxn id="67" idx="0"/>
          </p:cNvCxnSpPr>
          <p:nvPr/>
        </p:nvCxnSpPr>
        <p:spPr>
          <a:xfrm flipH="1">
            <a:off x="3827127" y="3231978"/>
            <a:ext cx="265902" cy="224768"/>
          </a:xfrm>
          <a:prstGeom prst="straightConnector1">
            <a:avLst/>
          </a:prstGeom>
          <a:ln>
            <a:solidFill>
              <a:srgbClr val="FF000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6A57E7A-B8EC-FB05-F4D5-AEBB9E5D8FB4}"/>
              </a:ext>
            </a:extLst>
          </p:cNvPr>
          <p:cNvSpPr txBox="1"/>
          <p:nvPr/>
        </p:nvSpPr>
        <p:spPr>
          <a:xfrm>
            <a:off x="4093029" y="3062701"/>
            <a:ext cx="1881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>
                    <a:alpha val="69748"/>
                  </a:srgbClr>
                </a:solidFill>
              </a:rPr>
              <a:t>Type preservation</a:t>
            </a:r>
            <a:endParaRPr lang="en-US" dirty="0">
              <a:solidFill>
                <a:srgbClr val="FF0000">
                  <a:alpha val="69748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6" grpId="0"/>
      <p:bldP spid="67" grpId="0" animBg="1"/>
      <p:bldP spid="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1C99-12D6-8478-FCE4-07BA1D9D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meaning for many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BAC2F-13F9-CC3B-D778-334370EB97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8"/>
                <a:ext cx="10160000" cy="95148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System F allows ‘means’ to have one flexible type that accommodates the type of its complement.</a:t>
                </a:r>
              </a:p>
              <a:p>
                <a:r>
                  <a:rPr lang="en-US" dirty="0"/>
                  <a:t>If the complement has type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, then we can instantiate the universal type with type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, which yields the appropriate, more specific type of ‘means’.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BAC2F-13F9-CC3B-D778-334370EB97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8"/>
                <a:ext cx="10160000" cy="951489"/>
              </a:xfrm>
              <a:blipFill>
                <a:blip r:embed="rId3"/>
                <a:stretch>
                  <a:fillRect t="-2632" r="-74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03060-5E52-F0DC-EA22-4CB87963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DA13D14-F463-80C8-7190-2E22096CAF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6779161"/>
                  </p:ext>
                </p:extLst>
              </p:nvPr>
            </p:nvGraphicFramePr>
            <p:xfrm>
              <a:off x="812800" y="2560638"/>
              <a:ext cx="9753600" cy="3937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85326">
                      <a:extLst>
                        <a:ext uri="{9D8B030D-6E8A-4147-A177-3AD203B41FA5}">
                          <a16:colId xmlns:a16="http://schemas.microsoft.com/office/drawing/2014/main" val="2154941669"/>
                        </a:ext>
                      </a:extLst>
                    </a:gridCol>
                    <a:gridCol w="2223587">
                      <a:extLst>
                        <a:ext uri="{9D8B030D-6E8A-4147-A177-3AD203B41FA5}">
                          <a16:colId xmlns:a16="http://schemas.microsoft.com/office/drawing/2014/main" val="1642136761"/>
                        </a:ext>
                      </a:extLst>
                    </a:gridCol>
                    <a:gridCol w="3744687">
                      <a:extLst>
                        <a:ext uri="{9D8B030D-6E8A-4147-A177-3AD203B41FA5}">
                          <a16:colId xmlns:a16="http://schemas.microsoft.com/office/drawing/2014/main" val="210105686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Example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Complement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 of ‘means’ after instantiation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3611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‘The woman who discovered radium’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the woman who discovered radium.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466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‘Antelope’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antelope.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37178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‘Suddenly’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suddenly.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39308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‘Very athletic’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very athletic.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43269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‘Without a trace’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without a trace.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⟨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⟩,⟨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⟩</m:t>
                                    </m:r>
                                  </m:e>
                                </m:d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8327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‘Someone in the store’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someone in the store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⟩,⟨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807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‘To the Pyrenees or the Alps’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to the Pyrenees or the Alps.</a:t>
                          </a:r>
                          <a:endParaRPr lang="en-US" sz="1600" i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⟨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⟩,⟨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⟩</m:t>
                                    </m:r>
                                  </m:e>
                                </m:d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,⟨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⟩⟩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74812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DA13D14-F463-80C8-7190-2E22096CAF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6779161"/>
                  </p:ext>
                </p:extLst>
              </p:nvPr>
            </p:nvGraphicFramePr>
            <p:xfrm>
              <a:off x="812800" y="2560638"/>
              <a:ext cx="9753600" cy="3937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85326">
                      <a:extLst>
                        <a:ext uri="{9D8B030D-6E8A-4147-A177-3AD203B41FA5}">
                          <a16:colId xmlns:a16="http://schemas.microsoft.com/office/drawing/2014/main" val="2154941669"/>
                        </a:ext>
                      </a:extLst>
                    </a:gridCol>
                    <a:gridCol w="2223587">
                      <a:extLst>
                        <a:ext uri="{9D8B030D-6E8A-4147-A177-3AD203B41FA5}">
                          <a16:colId xmlns:a16="http://schemas.microsoft.com/office/drawing/2014/main" val="1642136761"/>
                        </a:ext>
                      </a:extLst>
                    </a:gridCol>
                    <a:gridCol w="3744687">
                      <a:extLst>
                        <a:ext uri="{9D8B030D-6E8A-4147-A177-3AD203B41FA5}">
                          <a16:colId xmlns:a16="http://schemas.microsoft.com/office/drawing/2014/main" val="210105686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Example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Complement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 of ‘means’ after instantiation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36119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‘The woman who discovered radium’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the woman who discovered radium.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70732" r="-17028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70732" r="-1017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667335"/>
                      </a:ext>
                    </a:extLst>
                  </a:tr>
                  <a:tr h="5029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‘Antelope’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antelope.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175000" r="-170286" b="-5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175000" r="-1017" b="-5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3717867"/>
                      </a:ext>
                    </a:extLst>
                  </a:tr>
                  <a:tr h="5029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‘Suddenly’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suddenly.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275000" r="-170286" b="-4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275000" r="-1017" b="-4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3930809"/>
                      </a:ext>
                    </a:extLst>
                  </a:tr>
                  <a:tr h="5029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‘Very athletic’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very athletic.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384615" r="-170286" b="-325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384615" r="-1017" b="-3256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4326988"/>
                      </a:ext>
                    </a:extLst>
                  </a:tr>
                  <a:tr h="5029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‘Without a trace’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without a trace.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472500" r="-170286" b="-21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472500" r="-1017" b="-21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832724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‘Someone in the store’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someone in the store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558537" r="-170286" b="-1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558537" r="-1017" b="-1121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80781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‘To the Pyrenees or the Alps’ means </a:t>
                          </a:r>
                          <a:r>
                            <a:rPr lang="en-US" sz="1400" i="1" dirty="0">
                              <a:solidFill>
                                <a:srgbClr val="FF0000"/>
                              </a:solidFill>
                            </a:rPr>
                            <a:t>to the Pyrenees or the Alps.</a:t>
                          </a:r>
                          <a:endParaRPr lang="en-US" sz="1600" i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0857" t="-658537" r="-170286" b="-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678" t="-658537" r="-1017" b="-121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74812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56967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8EB5-96F7-6C2B-C8D6-CD7B61D5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CF94-1C65-9836-B4C5-6EA354D04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4E0103"/>
                </a:solidFill>
              </a:rPr>
              <a:t>What we’ve done so far:</a:t>
            </a:r>
          </a:p>
          <a:p>
            <a:pPr marL="428625" indent="-342900">
              <a:buFont typeface="+mj-lt"/>
              <a:buAutoNum type="arabicPeriod"/>
            </a:pPr>
            <a:r>
              <a:rPr lang="en-GB" sz="2000" dirty="0"/>
              <a:t>Introduced the problem: </a:t>
            </a:r>
            <a:r>
              <a:rPr lang="en-GB" sz="2000" dirty="0" err="1"/>
              <a:t>Kripkean</a:t>
            </a:r>
            <a:r>
              <a:rPr lang="en-GB" sz="2000" dirty="0"/>
              <a:t> awkwardness.</a:t>
            </a:r>
          </a:p>
          <a:p>
            <a:pPr marL="428625" indent="-342900">
              <a:buFont typeface="+mj-lt"/>
              <a:buAutoNum type="arabicPeriod"/>
            </a:pPr>
            <a:r>
              <a:rPr lang="en-GB" sz="2000" dirty="0"/>
              <a:t>Offered a diagnosis: awkwardness results from a type clash within the complement of means.</a:t>
            </a:r>
          </a:p>
          <a:p>
            <a:pPr marL="428625" indent="-342900">
              <a:buFont typeface="+mj-lt"/>
              <a:buAutoNum type="arabicPeriod"/>
            </a:pPr>
            <a:r>
              <a:rPr lang="en-GB" sz="2000" dirty="0"/>
              <a:t>Provided notational fix: italicization.</a:t>
            </a:r>
          </a:p>
          <a:p>
            <a:pPr marL="428625" indent="-342900">
              <a:buFont typeface="+mj-lt"/>
              <a:buAutoNum type="arabicPeriod"/>
            </a:pPr>
            <a:r>
              <a:rPr lang="en-GB" sz="2000" dirty="0"/>
              <a:t>Offered an interpretation of italicization: italicization shifts the type of ‘means’.</a:t>
            </a:r>
          </a:p>
          <a:p>
            <a:pPr marL="428625" indent="-342900">
              <a:buFont typeface="+mj-lt"/>
              <a:buAutoNum type="arabicPeriod"/>
            </a:pPr>
            <a:r>
              <a:rPr lang="en-GB" sz="2000" dirty="0"/>
              <a:t>Developed a semantics: ‘means’ is type polymorphic in its second argument place. </a:t>
            </a:r>
          </a:p>
          <a:p>
            <a:pPr marL="85725" indent="0">
              <a:buNone/>
            </a:pPr>
            <a:endParaRPr lang="en-GB" sz="2000" dirty="0"/>
          </a:p>
          <a:p>
            <a:pPr marL="7938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Things we still need to do:</a:t>
            </a:r>
          </a:p>
          <a:p>
            <a:pPr marL="350838" indent="-342900">
              <a:buFont typeface="+mj-lt"/>
              <a:buAutoNum type="arabicPeriod"/>
            </a:pPr>
            <a:r>
              <a:rPr lang="en-US" sz="2000" dirty="0"/>
              <a:t>Show that the type-polymorphism view succeeds where the meaning-marks view fails.</a:t>
            </a:r>
          </a:p>
          <a:p>
            <a:pPr marL="350838" indent="-342900">
              <a:buFont typeface="+mj-lt"/>
              <a:buAutoNum type="arabicPeriod"/>
            </a:pPr>
            <a:r>
              <a:rPr lang="en-US" sz="2000" dirty="0"/>
              <a:t>Show that ‘means’ can be used to interpret the object-language.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3D8CB-A4A1-5043-69E9-6A3C2CDD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84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6786-E3B4-51E4-DEF7-49E5D5B4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‘Means’ as metalanguage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7C60FB-B652-CB9E-EA43-AF365DFCCE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938" indent="0">
                  <a:buNone/>
                </a:pPr>
                <a:r>
                  <a:rPr lang="en-US" sz="1800" dirty="0"/>
                  <a:t>Notice that earlier, we used the standard double-bracket notation,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⟦·⟧</m:t>
                    </m:r>
                  </m:oMath>
                </a14:m>
                <a:r>
                  <a:rPr lang="en-US" sz="1800" dirty="0"/>
                  <a:t>, in the metalanguage, and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⟦·⟧</m:t>
                    </m:r>
                  </m:oMath>
                </a14:m>
                <a:r>
                  <a:rPr lang="en-US" sz="1800" dirty="0"/>
                  <a:t> is a function that pairs expressions with objects in different subsets of the domain. </a:t>
                </a:r>
              </a:p>
              <a:p>
                <a:pPr marL="7938" indent="0">
                  <a:buNone/>
                </a:pPr>
                <a:endParaRPr lang="en-US" sz="1800" dirty="0"/>
              </a:p>
              <a:p>
                <a:pPr marL="85725" indent="0">
                  <a:buNone/>
                  <a:tabLst>
                    <a:tab pos="2487613" algn="l"/>
                  </a:tabLst>
                </a:pPr>
                <a:r>
                  <a:rPr lang="en-GB" sz="1800" dirty="0"/>
                  <a:t>	⟦</a:t>
                </a:r>
                <a14:m>
                  <m:oMath xmlns:m="http://schemas.openxmlformats.org/officeDocument/2006/math">
                    <m:r>
                      <a:rPr lang="en-GB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𝑣𝑒𝑟𝑦</m:t>
                    </m:r>
                    <m:r>
                      <a:rPr lang="en-GB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𝑎𝑡h𝑙𝑒𝑡𝑖𝑐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⟧</m:t>
                    </m:r>
                  </m:oMath>
                </a14:m>
                <a:r>
                  <a:rPr lang="en-US" sz="1800" dirty="0"/>
                  <a:t> =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veryathletic</m:t>
                    </m:r>
                  </m:oMath>
                </a14:m>
                <a:r>
                  <a:rPr lang="en-US" sz="1800" baseline="-25000" dirty="0"/>
                  <a:t>⟨e,t⟩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pPr marL="85725" indent="0">
                  <a:buNone/>
                  <a:tabLst>
                    <a:tab pos="2487613" algn="l"/>
                  </a:tabLst>
                </a:pPr>
                <a:r>
                  <a:rPr lang="en-US" sz="1800" dirty="0"/>
                  <a:t>	⟦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GB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ery</m:t>
                    </m:r>
                    <m: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⟧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very</m:t>
                    </m:r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i="1" baseline="-25000" dirty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1800" baseline="-25000" dirty="0"/>
              </a:p>
              <a:p>
                <a:pPr marL="85725" indent="0">
                  <a:buNone/>
                  <a:tabLst>
                    <a:tab pos="2487613" algn="l"/>
                  </a:tabLst>
                </a:pPr>
                <a:r>
                  <a:rPr lang="en-US" sz="1800" dirty="0"/>
                  <a:t>	⟦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⟧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 sz="180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](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pPr marL="85725" indent="0">
                  <a:buNone/>
                </a:pPr>
                <a:endParaRPr lang="en-US" sz="1800" dirty="0"/>
              </a:p>
              <a:p>
                <a:pPr marL="85725" indent="0">
                  <a:buNone/>
                </a:pPr>
                <a:r>
                  <a:rPr lang="en-US" sz="1800" b="1" dirty="0"/>
                  <a:t>Problem: </a:t>
                </a:r>
                <a:r>
                  <a:rPr lang="en-US" sz="1800" dirty="0"/>
                  <a:t>so long as we use a first-order metalanguage, we still run into both Prior’s puzzle and the concept </a:t>
                </a:r>
                <a:r>
                  <a:rPr lang="en-US" sz="1800" i="1" dirty="0"/>
                  <a:t>horse </a:t>
                </a:r>
                <a:r>
                  <a:rPr lang="en-US" sz="1800" dirty="0"/>
                  <a:t>problem. </a:t>
                </a:r>
                <a:endParaRPr lang="en-US" sz="1800" b="1" dirty="0"/>
              </a:p>
              <a:p>
                <a:pPr marL="85725" indent="0">
                  <a:buNone/>
                </a:pPr>
                <a:r>
                  <a:rPr lang="en-US" sz="1800" b="1" dirty="0"/>
                  <a:t>Solution: </a:t>
                </a:r>
                <a:r>
                  <a:rPr lang="en-US" sz="1800" dirty="0"/>
                  <a:t>use ‘means’ in the metalanguage as our mechanism of semantic interpretation:</a:t>
                </a:r>
                <a:endParaRPr lang="en-US" sz="18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7C60FB-B652-CB9E-EA43-AF365DFCCE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99" t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36A1D-01F1-6838-3275-B4692623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368C0-827A-59B5-F350-9FD779A45EDF}"/>
                  </a:ext>
                </a:extLst>
              </p:cNvPr>
              <p:cNvSpPr txBox="1"/>
              <p:nvPr/>
            </p:nvSpPr>
            <p:spPr>
              <a:xfrm>
                <a:off x="498764" y="5121870"/>
                <a:ext cx="85320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30475" algn="l"/>
                  </a:tabLst>
                </a:pPr>
                <a:r>
                  <a:rPr lang="en-GB" dirty="0"/>
                  <a:t>	Means(</a:t>
                </a:r>
                <a14:m>
                  <m:oMath xmlns:m="http://schemas.openxmlformats.org/officeDocument/2006/math">
                    <m:r>
                      <a:rPr lang="en-GB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𝑣𝑒𝑟𝑦</m:t>
                    </m:r>
                    <m:r>
                      <a:rPr lang="en-GB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𝑎𝑡h𝑙𝑒𝑡𝑖𝑐</m:t>
                    </m:r>
                    <m:r>
                      <a:rPr lang="en-GB" sz="1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veryathletic</m:t>
                    </m:r>
                  </m:oMath>
                </a14:m>
                <a:r>
                  <a:rPr lang="en-US" sz="1800" baseline="-25000" dirty="0"/>
                  <a:t>⟨e,t⟩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800" dirty="0"/>
              </a:p>
              <a:p>
                <a:pPr>
                  <a:tabLst>
                    <a:tab pos="2530475" algn="l"/>
                  </a:tabLst>
                </a:pPr>
                <a:r>
                  <a:rPr lang="en-US" dirty="0"/>
                  <a:t>	Means(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GB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ery</m:t>
                    </m:r>
                    <m: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very</m:t>
                    </m:r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i="1" baseline="-25000" dirty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pPr>
                  <a:tabLst>
                    <a:tab pos="2530475" algn="l"/>
                  </a:tabLst>
                </a:pPr>
                <a:r>
                  <a:rPr lang="en-US" dirty="0"/>
                  <a:t>	Means(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GB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 sz="180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](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368C0-827A-59B5-F350-9FD779A45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4" y="5121870"/>
                <a:ext cx="8532024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61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E89F-44DA-FB75-ECB5-1302F5FB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‘Means’ means </a:t>
            </a:r>
            <a:r>
              <a:rPr lang="en-US" i="1" dirty="0"/>
              <a:t>means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E18CD-7804-166E-CDD9-6E5C15934A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0160000" cy="2780211"/>
              </a:xfrm>
            </p:spPr>
            <p:txBody>
              <a:bodyPr>
                <a:normAutofit/>
              </a:bodyPr>
              <a:lstStyle/>
              <a:p>
                <a:pPr marL="7938" indent="0">
                  <a:buNone/>
                </a:pPr>
                <a:r>
                  <a:rPr lang="en-GB" sz="1600" dirty="0"/>
                  <a:t>This has the consequence that we need to apply ‘means’ to itself. But this is fine!</a:t>
                </a:r>
              </a:p>
              <a:p>
                <a:endParaRPr lang="en-GB" sz="1600" dirty="0"/>
              </a:p>
              <a:p>
                <a:pPr marL="7938" indent="0">
                  <a:buNone/>
                </a:pPr>
                <a:r>
                  <a:rPr lang="en-US" sz="1600" b="1" dirty="0"/>
                  <a:t>Example</a:t>
                </a:r>
                <a:r>
                  <a:rPr lang="en-US" sz="1600" dirty="0"/>
                  <a:t>: ‘Means’ means </a:t>
                </a:r>
                <a:r>
                  <a:rPr lang="en-US" sz="1600" i="1" dirty="0"/>
                  <a:t>means</a:t>
                </a:r>
                <a:r>
                  <a:rPr lang="en-US" sz="1600" dirty="0"/>
                  <a:t>.</a:t>
                </a:r>
                <a:endParaRPr lang="en-US" sz="1600" b="1" dirty="0"/>
              </a:p>
              <a:p>
                <a:pPr marL="0" indent="0">
                  <a:buNone/>
                </a:pPr>
                <a:endParaRPr lang="en-US" sz="1600" b="1" dirty="0"/>
              </a:p>
              <a:p>
                <a:pPr marL="0" indent="0">
                  <a:buNone/>
                </a:pPr>
                <a:r>
                  <a:rPr lang="en-US" sz="1600" b="1" dirty="0"/>
                  <a:t>Interpretation:</a:t>
                </a:r>
              </a:p>
              <a:p>
                <a:r>
                  <a:rPr lang="en-US" sz="1600" dirty="0"/>
                  <a:t>means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60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6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‘</a:t>
                </a:r>
                <a:r>
                  <a:rPr lang="en-US" sz="1600" dirty="0" err="1"/>
                  <a:t>means’</a:t>
                </a:r>
                <a:r>
                  <a:rPr lang="en-US" sz="1600" baseline="-25000" dirty="0" err="1"/>
                  <a:t>e</a:t>
                </a:r>
                <a:r>
                  <a:rPr lang="en-US" sz="1600" dirty="0"/>
                  <a:t>)</a:t>
                </a:r>
              </a:p>
              <a:p>
                <a:r>
                  <a:rPr lang="en-GB" sz="1600" b="0" dirty="0"/>
                  <a:t>means</a:t>
                </a:r>
                <a14:m>
                  <m:oMath xmlns:m="http://schemas.openxmlformats.org/officeDocument/2006/math"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1600" i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eans</m:t>
                    </m:r>
                    <m:r>
                      <a:rPr lang="en-GB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baseline="-25000" dirty="0" err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 baseline="-25000" dirty="0" err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 sz="1600" b="0" i="0" dirty="0" smtClean="0">
                        <a:latin typeface="Cambria Math" panose="02040503050406030204" pitchFamily="18" charset="0"/>
                      </a:rPr>
                      <m:t>MEANS</m:t>
                    </m:r>
                    <m:d>
                      <m:dPr>
                        <m:begChr m:val="["/>
                        <m:endChr m:val="]"/>
                        <m:ctrlPr>
                          <a:rPr lang="en-GB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en-GB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pPr marL="85725" indent="0">
                  <a:buNone/>
                </a:pPr>
                <a:endParaRPr lang="en-US" sz="1600" b="1" dirty="0"/>
              </a:p>
              <a:p>
                <a:pPr marL="85725" indent="0">
                  <a:buNone/>
                </a:pPr>
                <a:endParaRPr lang="en-US" sz="1600" b="1" dirty="0"/>
              </a:p>
              <a:p>
                <a:pPr marL="85725" indent="0">
                  <a:buNone/>
                </a:pPr>
                <a:endParaRPr lang="en-US" sz="16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E18CD-7804-166E-CDD9-6E5C15934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0160000" cy="2780211"/>
              </a:xfrm>
              <a:blipFill>
                <a:blip r:embed="rId3"/>
                <a:stretch>
                  <a:fillRect l="-375" t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EBB0F-1B8E-BCD6-D084-76376938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8" name="Picture 27" descr="\documentclass{article}&#10;\usepackage{amsmath,amssymb}&#10;\usepackage{qtree}&#10;\pagestyle{empty}&#10;\begin{document}&#10;&#10;\qsetw{1.5cm}&#10;&#10;\Tree&#10;  [.{\small $\mathrm{MEANS}[\forall B.\,\langle e,\langle B,t\rangle\rangle]\ \text{`means'}\ \mathrm{MEANS}\;:\;t$}&#10;    {\small $\text{`means'}\;:\;e$}&#10;    [.{\small $\lambda m_e.\ \mathrm{MEANS}[\forall B.\,\langle e,\langle B,t\rangle\rangle]\ m\ \mathrm{MEAN}\;:\;\langle e,t\rangle$}&#10;      {\small $\Lambda A.\,\lambda P_A.\,\lambda m_e.\ \mathrm{MEANS}[A]\ m\ P$}&#10;      {\small $A := \forall B.\,\langle e,\langle B,t\rangle\rangle$}&#10;      {\small $\mathrm{MEANS} : \forall B.\,\langle e,\langle B,t\rangle\rangle$}&#10;    ]&#10;  ]&#10;&#10;\end{document}&#10;" title="IguanaTex Picture Display">
            <a:extLst>
              <a:ext uri="{FF2B5EF4-FFF2-40B4-BE49-F238E27FC236}">
                <a16:creationId xmlns:a16="http://schemas.microsoft.com/office/drawing/2014/main" id="{9880FF96-1B75-C8F7-C106-8D27ABB18B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84057" y="3230417"/>
            <a:ext cx="6303477" cy="23065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E817CB-0186-656B-D363-5FCD2D55729B}"/>
              </a:ext>
            </a:extLst>
          </p:cNvPr>
          <p:cNvSpPr txBox="1"/>
          <p:nvPr/>
        </p:nvSpPr>
        <p:spPr>
          <a:xfrm>
            <a:off x="4884057" y="2784342"/>
            <a:ext cx="1611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Composition: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B81444-E8FF-80A5-636E-F62A89FABFAD}"/>
              </a:ext>
            </a:extLst>
          </p:cNvPr>
          <p:cNvSpPr txBox="1"/>
          <p:nvPr/>
        </p:nvSpPr>
        <p:spPr>
          <a:xfrm>
            <a:off x="595812" y="5256825"/>
            <a:ext cx="430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0">
              <a:buNone/>
            </a:pPr>
            <a:r>
              <a:rPr lang="en-US" sz="1800" b="1" dirty="0"/>
              <a:t>Caveat: </a:t>
            </a:r>
            <a:r>
              <a:rPr lang="en-US" sz="1800" dirty="0"/>
              <a:t>this makes </a:t>
            </a:r>
            <a:r>
              <a:rPr lang="en-US" sz="1800" i="1" dirty="0"/>
              <a:t>System F</a:t>
            </a:r>
            <a:r>
              <a:rPr lang="en-US" sz="1800" dirty="0"/>
              <a:t> impredicative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4426657-5D44-03AD-4BA3-F6323A6F1595}"/>
              </a:ext>
            </a:extLst>
          </p:cNvPr>
          <p:cNvSpPr/>
          <p:nvPr/>
        </p:nvSpPr>
        <p:spPr>
          <a:xfrm>
            <a:off x="7968780" y="4995903"/>
            <a:ext cx="1323703" cy="891177"/>
          </a:xfrm>
          <a:prstGeom prst="ellipse">
            <a:avLst/>
          </a:prstGeom>
          <a:solidFill>
            <a:srgbClr val="FF0000">
              <a:alpha val="3030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2432A-84C4-05C5-A30E-D075E731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23BD98-6B15-B823-70B9-E23143FCF951}"/>
              </a:ext>
            </a:extLst>
          </p:cNvPr>
          <p:cNvSpPr txBox="1"/>
          <p:nvPr/>
        </p:nvSpPr>
        <p:spPr>
          <a:xfrm>
            <a:off x="914400" y="1905003"/>
            <a:ext cx="10058400" cy="2593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685800">
              <a:spcBef>
                <a:spcPct val="0"/>
              </a:spcBef>
              <a:spcAft>
                <a:spcPts val="600"/>
              </a:spcAft>
            </a:pPr>
            <a:r>
              <a:rPr lang="en-US" sz="4950" kern="1200" cap="none" spc="-75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Two Approaches to</a:t>
            </a:r>
          </a:p>
          <a:p>
            <a:pPr defTabSz="685800">
              <a:spcBef>
                <a:spcPct val="0"/>
              </a:spcBef>
              <a:spcAft>
                <a:spcPts val="600"/>
              </a:spcAft>
            </a:pPr>
            <a:r>
              <a:rPr lang="en-US" sz="4950" kern="1200" cap="none" spc="-75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Semantic Theory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2468B1-2258-A32A-B916-F59A1160B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AEFA2-B0E2-B906-B626-2F9601CF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B7AB74A-78F1-4675-A8E8-E488FAD48092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51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0B4E4C-8808-79CB-1D3F-646932F5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approaches to semantics: A comparison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AFD68-D04C-C1AC-4A73-8C47B5E4C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en-US" sz="1800" dirty="0"/>
              <a:t>First order, model-theoretic approach </a:t>
            </a:r>
          </a:p>
          <a:p>
            <a:pPr marL="85725" indent="0">
              <a:buNone/>
            </a:pPr>
            <a:r>
              <a:rPr lang="en-US" dirty="0"/>
              <a:t>(Tarski, Montague, Partee, </a:t>
            </a:r>
            <a:r>
              <a:rPr lang="en-US" dirty="0" err="1"/>
              <a:t>Cresswell</a:t>
            </a:r>
            <a:r>
              <a:rPr lang="en-US" dirty="0"/>
              <a:t>, Heim and </a:t>
            </a:r>
            <a:r>
              <a:rPr lang="en-US" dirty="0" err="1"/>
              <a:t>Kratzer</a:t>
            </a:r>
            <a:r>
              <a:rPr lang="en-US" dirty="0"/>
              <a:t>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FC1DC-FAA1-4743-C09A-00BD0ADBBA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The traditional approach to the semantics of both natural and logical languages.</a:t>
            </a:r>
          </a:p>
          <a:p>
            <a:endParaRPr lang="en-US" dirty="0"/>
          </a:p>
          <a:p>
            <a:r>
              <a:rPr lang="en-US" dirty="0"/>
              <a:t>Interprets the object language in a first-order, set-theoretic metalanguage.</a:t>
            </a:r>
          </a:p>
          <a:p>
            <a:endParaRPr lang="en-US" i="1" dirty="0"/>
          </a:p>
          <a:p>
            <a:r>
              <a:rPr lang="en-US" dirty="0"/>
              <a:t>Employs a set as a domain; quantification is restricted to elements in that set. </a:t>
            </a:r>
          </a:p>
          <a:p>
            <a:endParaRPr lang="en-US" dirty="0"/>
          </a:p>
          <a:p>
            <a:r>
              <a:rPr lang="en-US" dirty="0"/>
              <a:t>Treats higher-order quantification as ‘many-sorted’ first-order quantification.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D2F418-4D0D-6271-3F27-D3063D63C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800" dirty="0"/>
              <a:t>Higher order, type-theoretic approach </a:t>
            </a:r>
          </a:p>
          <a:p>
            <a:r>
              <a:rPr lang="en-US" dirty="0"/>
              <a:t>(Rayo and </a:t>
            </a:r>
            <a:r>
              <a:rPr lang="en-US" dirty="0" err="1"/>
              <a:t>Yablo</a:t>
            </a:r>
            <a:r>
              <a:rPr lang="en-US" dirty="0"/>
              <a:t>, Williamson, </a:t>
            </a:r>
            <a:r>
              <a:rPr lang="en-US" dirty="0" err="1"/>
              <a:t>Uzquiano</a:t>
            </a:r>
            <a:r>
              <a:rPr lang="en-US" dirty="0"/>
              <a:t>, Bacon, </a:t>
            </a:r>
            <a:r>
              <a:rPr lang="en-US" dirty="0" err="1"/>
              <a:t>Krämer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8394F-6015-CD85-33DF-B74192FE7C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The semantic view underlying the program of ‘higher-order metaphysics’.</a:t>
            </a:r>
          </a:p>
          <a:p>
            <a:endParaRPr lang="en-US" dirty="0"/>
          </a:p>
          <a:p>
            <a:r>
              <a:rPr lang="en-US" dirty="0"/>
              <a:t>Interprets the object language in a higher-order metalanguage.</a:t>
            </a:r>
          </a:p>
          <a:p>
            <a:endParaRPr lang="en-US" dirty="0"/>
          </a:p>
          <a:p>
            <a:r>
              <a:rPr lang="en-US" dirty="0"/>
              <a:t>No set as a domain, which allows for absolutely general quantification. </a:t>
            </a:r>
          </a:p>
          <a:p>
            <a:endParaRPr lang="en-US" dirty="0"/>
          </a:p>
          <a:p>
            <a:r>
              <a:rPr lang="en-US" dirty="0"/>
              <a:t>Treats higher-order quantification as irreducible to first-order quantification.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50131-5526-2F01-6599-C36291B6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D9E655-2F7F-5AA9-F203-F027D8D6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higher-order approaches to interpretation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0168D-D3A5-182C-A935-19D2ECBA6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Williamson’s Polymorphic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8A5D8-E72C-66E6-924F-87AE75F35C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85725" indent="0">
              <a:buNone/>
            </a:pPr>
            <a:endParaRPr lang="en-US" dirty="0"/>
          </a:p>
          <a:p>
            <a:r>
              <a:rPr lang="en-US" dirty="0"/>
              <a:t>Williamson employs a higher-order expression in the metalanguage, </a:t>
            </a:r>
            <a:r>
              <a:rPr lang="en-GB" b="0" i="0" dirty="0">
                <a:latin typeface="+mj-lt"/>
              </a:rPr>
              <a:t>a</a:t>
            </a:r>
            <a:r>
              <a:rPr lang="en-GB" b="0" i="0" baseline="-25000" dirty="0">
                <a:latin typeface="+mj-lt"/>
              </a:rPr>
              <a:t>⟨⟨</a:t>
            </a:r>
            <a:r>
              <a:rPr lang="en-GB" b="0" i="0" baseline="-25000" dirty="0" err="1">
                <a:latin typeface="+mj-lt"/>
              </a:rPr>
              <a:t>e,y⟩,t</a:t>
            </a:r>
            <a:r>
              <a:rPr lang="en-GB" b="0" i="0" baseline="-25000" dirty="0">
                <a:latin typeface="+mj-lt"/>
              </a:rPr>
              <a:t>⟩</a:t>
            </a:r>
            <a:r>
              <a:rPr lang="en-GB" b="0" i="0" dirty="0">
                <a:latin typeface="+mj-lt"/>
              </a:rPr>
              <a:t>, </a:t>
            </a:r>
            <a:r>
              <a:rPr lang="en-GB" dirty="0"/>
              <a:t>that serves to interpret every expression of the object language.</a:t>
            </a:r>
          </a:p>
          <a:p>
            <a:endParaRPr lang="en-GB" dirty="0"/>
          </a:p>
          <a:p>
            <a:r>
              <a:rPr lang="en-GB" dirty="0"/>
              <a:t>Here, </a:t>
            </a:r>
            <a:r>
              <a:rPr lang="en-GB" i="1" dirty="0"/>
              <a:t>y</a:t>
            </a:r>
            <a:r>
              <a:rPr lang="en-GB" dirty="0"/>
              <a:t> is what Williamson calls the ‘limit type’—the union of all finite types. </a:t>
            </a:r>
          </a:p>
          <a:p>
            <a:endParaRPr lang="en-GB" dirty="0"/>
          </a:p>
          <a:p>
            <a:r>
              <a:rPr lang="en-GB" dirty="0"/>
              <a:t>Any expression that has limit type </a:t>
            </a:r>
            <a:r>
              <a:rPr lang="en-GB" i="1" dirty="0"/>
              <a:t>y</a:t>
            </a:r>
            <a:r>
              <a:rPr lang="en-GB" dirty="0"/>
              <a:t> also has some finite type </a:t>
            </a:r>
            <a:r>
              <a:rPr lang="en-GB" i="1" dirty="0"/>
              <a:t>t—</a:t>
            </a:r>
            <a:r>
              <a:rPr lang="en-GB" dirty="0"/>
              <a:t>y is instantiated with a more specific type. </a:t>
            </a:r>
          </a:p>
          <a:p>
            <a:endParaRPr lang="en-GB" dirty="0"/>
          </a:p>
          <a:p>
            <a:r>
              <a:rPr lang="en-GB" dirty="0"/>
              <a:t>The limit type is effectively </a:t>
            </a:r>
            <a:r>
              <a:rPr lang="en-GB" i="1" dirty="0"/>
              <a:t>System F</a:t>
            </a:r>
            <a:r>
              <a:rPr lang="en-GB" dirty="0"/>
              <a:t>’s universal type.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62EAFE-8D2E-3502-EC58-78299D0B1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err="1"/>
              <a:t>Krämer’s</a:t>
            </a:r>
            <a:r>
              <a:rPr lang="en-US" sz="2000" dirty="0"/>
              <a:t> Hierarchy of Denotation Functions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7AAE7C-7AC6-E246-13BE-EA37E4B92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4034336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dirty="0" err="1"/>
              <a:t>Krämer</a:t>
            </a:r>
            <a:r>
              <a:rPr lang="en-GB" dirty="0"/>
              <a:t> employs a family of different denotation functions, one for each type. </a:t>
            </a:r>
          </a:p>
          <a:p>
            <a:endParaRPr lang="en-GB" dirty="0"/>
          </a:p>
          <a:p>
            <a:pPr lvl="1"/>
            <a:r>
              <a:rPr lang="en-GB" dirty="0"/>
              <a:t>∀</a:t>
            </a:r>
            <a:r>
              <a:rPr lang="en-GB" dirty="0" err="1"/>
              <a:t>i∀n</a:t>
            </a:r>
            <a:r>
              <a:rPr lang="en-GB" dirty="0"/>
              <a:t> den</a:t>
            </a:r>
            <a:r>
              <a:rPr lang="en-GB" baseline="30000" dirty="0"/>
              <a:t>i</a:t>
            </a:r>
            <a:r>
              <a:rPr lang="en-GB" baseline="-25000" dirty="0"/>
              <a:t>1</a:t>
            </a:r>
            <a:r>
              <a:rPr lang="en-GB" dirty="0"/>
              <a:t>(n) =</a:t>
            </a:r>
            <a:r>
              <a:rPr lang="en-GB" baseline="-25000" dirty="0"/>
              <a:t>1 </a:t>
            </a:r>
            <a:r>
              <a:rPr lang="en-GB" dirty="0" err="1"/>
              <a:t>i</a:t>
            </a:r>
            <a:r>
              <a:rPr lang="en-GB" dirty="0"/>
              <a:t>(n)</a:t>
            </a:r>
          </a:p>
          <a:p>
            <a:pPr lvl="1"/>
            <a:r>
              <a:rPr lang="en-GB" dirty="0"/>
              <a:t>∀I∀P den</a:t>
            </a:r>
            <a:r>
              <a:rPr lang="en-GB" baseline="30000" dirty="0"/>
              <a:t>i</a:t>
            </a:r>
            <a:r>
              <a:rPr lang="en-GB" baseline="-25000" dirty="0"/>
              <a:t>2</a:t>
            </a:r>
            <a:r>
              <a:rPr lang="en-GB" dirty="0"/>
              <a:t>(P) =</a:t>
            </a:r>
            <a:r>
              <a:rPr lang="en-GB" baseline="-25000" dirty="0"/>
              <a:t>2 </a:t>
            </a:r>
            <a:r>
              <a:rPr lang="en-GB" dirty="0"/>
              <a:t>I(P)</a:t>
            </a:r>
          </a:p>
          <a:p>
            <a:pPr lvl="1"/>
            <a:r>
              <a:rPr lang="en-GB" dirty="0"/>
              <a:t>…</a:t>
            </a:r>
          </a:p>
          <a:p>
            <a:pPr lvl="1"/>
            <a:r>
              <a:rPr lang="en-GB" dirty="0"/>
              <a:t>∀</a:t>
            </a:r>
            <a:r>
              <a:rPr lang="en-GB" dirty="0" err="1"/>
              <a:t>i∀c</a:t>
            </a:r>
            <a:r>
              <a:rPr lang="en-GB" dirty="0"/>
              <a:t> </a:t>
            </a:r>
            <a:r>
              <a:rPr lang="en-GB" dirty="0" err="1"/>
              <a:t>den</a:t>
            </a:r>
            <a:r>
              <a:rPr lang="en-GB" baseline="30000" dirty="0" err="1"/>
              <a:t>i</a:t>
            </a:r>
            <a:r>
              <a:rPr lang="en-GB" baseline="-25000" dirty="0" err="1"/>
              <a:t>n</a:t>
            </a:r>
            <a:r>
              <a:rPr lang="en-GB" dirty="0"/>
              <a:t>(n) =</a:t>
            </a:r>
            <a:r>
              <a:rPr lang="en-GB" baseline="-25000" dirty="0"/>
              <a:t>n </a:t>
            </a:r>
            <a:r>
              <a:rPr lang="en-GB" dirty="0" err="1"/>
              <a:t>i</a:t>
            </a:r>
            <a:r>
              <a:rPr lang="en-GB" dirty="0"/>
              <a:t>(n)</a:t>
            </a:r>
          </a:p>
          <a:p>
            <a:endParaRPr lang="en-GB" dirty="0"/>
          </a:p>
          <a:p>
            <a:r>
              <a:rPr lang="en-GB" dirty="0"/>
              <a:t>Roughly, these are the instances of Williamson’s polymorphic interpretation relation </a:t>
            </a:r>
            <a:r>
              <a:rPr lang="en-GB" b="0" i="0" dirty="0">
                <a:latin typeface="+mj-lt"/>
              </a:rPr>
              <a:t>a</a:t>
            </a:r>
            <a:r>
              <a:rPr lang="en-GB" b="0" i="0" baseline="-25000" dirty="0">
                <a:latin typeface="+mj-lt"/>
              </a:rPr>
              <a:t>⟨⟨</a:t>
            </a:r>
            <a:r>
              <a:rPr lang="en-GB" b="0" i="0" baseline="-25000" dirty="0" err="1">
                <a:latin typeface="+mj-lt"/>
              </a:rPr>
              <a:t>e,y⟩,t</a:t>
            </a:r>
            <a:r>
              <a:rPr lang="en-GB" b="0" i="0" baseline="-25000" dirty="0">
                <a:latin typeface="+mj-lt"/>
              </a:rPr>
              <a:t>⟩</a:t>
            </a:r>
            <a:r>
              <a:rPr lang="en-GB" b="0" i="0" dirty="0">
                <a:latin typeface="+mj-lt"/>
              </a:rPr>
              <a:t>.</a:t>
            </a:r>
            <a:endParaRPr lang="en-GB" dirty="0"/>
          </a:p>
          <a:p>
            <a:pPr marL="85725" indent="0">
              <a:buNone/>
            </a:pPr>
            <a:endParaRPr lang="en-GB" dirty="0"/>
          </a:p>
          <a:p>
            <a:r>
              <a:rPr lang="en-GB" dirty="0"/>
              <a:t>Each of </a:t>
            </a:r>
            <a:r>
              <a:rPr lang="en-GB" dirty="0" err="1"/>
              <a:t>Krämer’s</a:t>
            </a:r>
            <a:r>
              <a:rPr lang="en-GB" dirty="0"/>
              <a:t> functions can be mapped to an instantiation of ‘means’ at particular type. </a:t>
            </a:r>
          </a:p>
          <a:p>
            <a:endParaRPr lang="en-GB" baseline="30000" dirty="0"/>
          </a:p>
          <a:p>
            <a:endParaRPr lang="en-GB" dirty="0"/>
          </a:p>
          <a:p>
            <a:pPr marL="85725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8D6E4B-A3C9-F618-2CBB-28E62986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37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C26F-ADD8-55C3-7CF3-BA2A4152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Disquotation</a:t>
            </a:r>
            <a:r>
              <a:rPr lang="en-US" dirty="0"/>
              <a:t> and adequacy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F44D-237D-0059-09A4-8086AB107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en-US" sz="1800" dirty="0"/>
              <a:t>The T-schema as condition of adequacy:</a:t>
            </a:r>
          </a:p>
          <a:p>
            <a:pPr marL="85725" indent="0">
              <a:buNone/>
            </a:pPr>
            <a:endParaRPr lang="en-US" sz="1800" dirty="0"/>
          </a:p>
          <a:p>
            <a:pPr marL="85725" indent="0" algn="ctr">
              <a:buNone/>
            </a:pPr>
            <a:r>
              <a:rPr lang="en-US" sz="1800" dirty="0"/>
              <a:t>‘Bill went to the store’ is true if and only if Bill went to the store. </a:t>
            </a:r>
          </a:p>
          <a:p>
            <a:pPr marL="85725" indent="0" algn="ctr">
              <a:buNone/>
            </a:pPr>
            <a:r>
              <a:rPr lang="en-US" sz="1800" dirty="0"/>
              <a:t>‘Snow is white’ is true if and only if snow is white.</a:t>
            </a:r>
          </a:p>
          <a:p>
            <a:pPr marL="85725" indent="0" algn="ctr">
              <a:buNone/>
            </a:pPr>
            <a:endParaRPr lang="en-US" sz="1800" dirty="0"/>
          </a:p>
          <a:p>
            <a:pPr marL="85725" indent="0" algn="ctr">
              <a:buNone/>
            </a:pPr>
            <a:r>
              <a:rPr lang="en-US" sz="1800" b="1" dirty="0"/>
              <a:t>T-schema</a:t>
            </a:r>
            <a:r>
              <a:rPr lang="en-US" sz="1800" dirty="0"/>
              <a:t>:  ⌜</a:t>
            </a:r>
            <a:r>
              <a:rPr lang="en-US" sz="1800" dirty="0" err="1"/>
              <a:t>Φ</a:t>
            </a:r>
            <a:r>
              <a:rPr lang="en-US" sz="1800" dirty="0"/>
              <a:t>⌝ is true </a:t>
            </a:r>
            <a:r>
              <a:rPr lang="en-US" sz="1800" dirty="0" err="1"/>
              <a:t>iff</a:t>
            </a:r>
            <a:r>
              <a:rPr lang="en-US" sz="18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, for all well-formed sentences </a:t>
            </a:r>
            <a:r>
              <a:rPr lang="en-US" sz="1800" dirty="0" err="1"/>
              <a:t>Φ</a:t>
            </a:r>
            <a:r>
              <a:rPr lang="en-US" sz="1800" dirty="0"/>
              <a:t> of our language.</a:t>
            </a:r>
          </a:p>
          <a:p>
            <a:pPr marL="85725" indent="0" algn="ctr">
              <a:buNone/>
            </a:pPr>
            <a:endParaRPr lang="en-US" sz="1800" dirty="0"/>
          </a:p>
          <a:p>
            <a:pPr marL="85725" indent="0" algn="ctr">
              <a:buNone/>
            </a:pPr>
            <a:endParaRPr lang="en-US" sz="1800" dirty="0"/>
          </a:p>
          <a:p>
            <a:pPr marL="85725" indent="0">
              <a:buNone/>
            </a:pPr>
            <a:r>
              <a:rPr lang="en-US" sz="1800" dirty="0"/>
              <a:t>The meaning schema as condition of adequacy: </a:t>
            </a:r>
          </a:p>
          <a:p>
            <a:pPr marL="85725" indent="0">
              <a:buNone/>
            </a:pPr>
            <a:endParaRPr lang="en-US" sz="1800" dirty="0"/>
          </a:p>
          <a:p>
            <a:pPr marL="85725" indent="0" algn="ctr">
              <a:buNone/>
            </a:pPr>
            <a:r>
              <a:rPr lang="en-US" sz="1800" dirty="0"/>
              <a:t>‘Bill went to the store’ means </a:t>
            </a:r>
            <a:r>
              <a:rPr lang="en-US" sz="1800" i="1" dirty="0"/>
              <a:t>Bill went to the store.</a:t>
            </a:r>
          </a:p>
          <a:p>
            <a:pPr marL="85725" indent="0" algn="ctr">
              <a:buNone/>
            </a:pPr>
            <a:r>
              <a:rPr lang="en-US" sz="1800" dirty="0"/>
              <a:t>‘Snow is white’ means </a:t>
            </a:r>
            <a:r>
              <a:rPr lang="en-US" sz="1800" i="1" dirty="0"/>
              <a:t>snow is white.</a:t>
            </a:r>
          </a:p>
          <a:p>
            <a:pPr marL="85725" indent="0" algn="ctr">
              <a:buNone/>
            </a:pPr>
            <a:endParaRPr lang="en-US" sz="1800" i="1" dirty="0"/>
          </a:p>
          <a:p>
            <a:pPr marL="85725" indent="0" algn="ctr">
              <a:buNone/>
            </a:pPr>
            <a:r>
              <a:rPr lang="en-US" sz="1800" b="1" dirty="0"/>
              <a:t>Meaning schema: </a:t>
            </a:r>
            <a:r>
              <a:rPr lang="en-US" sz="1800" dirty="0"/>
              <a:t> ⌜</a:t>
            </a:r>
            <a:r>
              <a:rPr lang="en-US" sz="1800" dirty="0" err="1"/>
              <a:t>Φ</a:t>
            </a:r>
            <a:r>
              <a:rPr lang="en-US" sz="1800" dirty="0"/>
              <a:t>⌝ means </a:t>
            </a:r>
            <a:r>
              <a:rPr lang="en-US" sz="1800" i="1" dirty="0" err="1"/>
              <a:t>Φ</a:t>
            </a:r>
            <a:r>
              <a:rPr lang="en-US" sz="1800" dirty="0"/>
              <a:t>, for all well-formed expressions </a:t>
            </a:r>
            <a:r>
              <a:rPr lang="en-US" sz="1800" dirty="0" err="1"/>
              <a:t>Φ</a:t>
            </a:r>
            <a:r>
              <a:rPr lang="en-US" sz="1800" dirty="0"/>
              <a:t> of our language.</a:t>
            </a:r>
          </a:p>
          <a:p>
            <a:pPr marL="85725" indent="0" algn="ctr">
              <a:buNone/>
            </a:pPr>
            <a:endParaRPr lang="en-US" sz="1600" b="1" dirty="0"/>
          </a:p>
          <a:p>
            <a:pPr marL="85725" indent="0" algn="ctr">
              <a:buNone/>
            </a:pPr>
            <a:endParaRPr lang="en-US" sz="1600" dirty="0"/>
          </a:p>
          <a:p>
            <a:pPr marL="85725" indent="0" algn="ctr">
              <a:buNone/>
            </a:pPr>
            <a:endParaRPr lang="en-US" sz="1600" dirty="0"/>
          </a:p>
          <a:p>
            <a:pPr marL="85725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5D774-1955-BC5E-25A7-B69337D5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A72C-A4E3-9D33-7479-12589057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Kripke’s footnote on ‘means’: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9043-C855-3E73-5E1F-9AA40BFC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006" y="1417638"/>
            <a:ext cx="7886700" cy="7835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>
                <a:latin typeface="Aptos" panose="020B0004020202020204" pitchFamily="34" charset="0"/>
              </a:rPr>
              <a:t>I am not familiar with an accepted felicitous convention to indicate the object of the verb 'to mean’. There are two problems.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46445-1485-3BD3-AC3D-FBF9A00A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11A88-DDEF-54D2-E4DF-BAF74E73A9A6}"/>
              </a:ext>
            </a:extLst>
          </p:cNvPr>
          <p:cNvSpPr txBox="1"/>
          <p:nvPr/>
        </p:nvSpPr>
        <p:spPr>
          <a:xfrm>
            <a:off x="1786006" y="2201212"/>
            <a:ext cx="7886700" cy="23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i="1" dirty="0">
                <a:latin typeface="Aptos" panose="020B0004020202020204" pitchFamily="34" charset="0"/>
              </a:rPr>
              <a:t>First, if one says, "By 'the woman who discovered radium' I meant the woman who discovered radium," the object can be interpreted in two ways. It may stand for a woman (Marie Curie), in which case the assertion is true only if ‘meant’ is used to mean referred to (as it can be used); or it may be used to denote the meaning of the quoted expression, not a woman, in which case the assertion is true with 'meant' used in the ordinary sense.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C28D0-5646-0D8D-FB49-11E5C0A12A37}"/>
              </a:ext>
            </a:extLst>
          </p:cNvPr>
          <p:cNvSpPr txBox="1"/>
          <p:nvPr/>
        </p:nvSpPr>
        <p:spPr>
          <a:xfrm>
            <a:off x="1786006" y="4515107"/>
            <a:ext cx="7886700" cy="1633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i="1" dirty="0">
                <a:latin typeface="Aptos" panose="020B0004020202020204" pitchFamily="34" charset="0"/>
              </a:rPr>
              <a:t>Second, as is illustrated by ‘referred to’, ‘green’, ‘</a:t>
            </a:r>
            <a:r>
              <a:rPr lang="en-US" sz="2000" i="1" dirty="0" err="1">
                <a:latin typeface="Aptos" panose="020B0004020202020204" pitchFamily="34" charset="0"/>
              </a:rPr>
              <a:t>quus</a:t>
            </a:r>
            <a:r>
              <a:rPr lang="en-US" sz="2000" i="1" dirty="0">
                <a:latin typeface="Aptos" panose="020B0004020202020204" pitchFamily="34" charset="0"/>
              </a:rPr>
              <a:t>’, etc. above, as objects of ‘meant’, one must use various expressions as objects in an awkward manner contrary to normal grammar. (Frege's difficulties concerning </a:t>
            </a:r>
            <a:r>
              <a:rPr lang="en-US" sz="2000" i="1" dirty="0" err="1">
                <a:latin typeface="Aptos" panose="020B0004020202020204" pitchFamily="34" charset="0"/>
              </a:rPr>
              <a:t>unsaturatedness</a:t>
            </a:r>
            <a:r>
              <a:rPr lang="en-US" sz="2000" i="1" dirty="0">
                <a:latin typeface="Aptos" panose="020B0004020202020204" pitchFamily="34" charset="0"/>
              </a:rPr>
              <a:t> are related.)</a:t>
            </a:r>
          </a:p>
          <a:p>
            <a:pPr algn="r"/>
            <a:r>
              <a:rPr lang="en-US" i="1" dirty="0">
                <a:latin typeface="Aptos" panose="020B0004020202020204" pitchFamily="34" charset="0"/>
              </a:rPr>
              <a:t>Kripke, </a:t>
            </a:r>
            <a:r>
              <a:rPr lang="en-US" i="1" dirty="0" err="1">
                <a:latin typeface="Aptos" panose="020B0004020202020204" pitchFamily="34" charset="0"/>
              </a:rPr>
              <a:t>WoRPL</a:t>
            </a:r>
            <a:r>
              <a:rPr lang="en-US" i="1" dirty="0">
                <a:latin typeface="Aptos" panose="020B0004020202020204" pitchFamily="34" charset="0"/>
              </a:rPr>
              <a:t>, p.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074CA-C56E-E40D-34CB-1C63DEB4CB8F}"/>
              </a:ext>
            </a:extLst>
          </p:cNvPr>
          <p:cNvSpPr txBox="1"/>
          <p:nvPr/>
        </p:nvSpPr>
        <p:spPr>
          <a:xfrm>
            <a:off x="4384927" y="6281055"/>
            <a:ext cx="265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E0103"/>
                </a:solidFill>
              </a:rPr>
              <a:t>What are our options?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B5D005-EAA8-E54F-DBFC-E9469F7270F0}"/>
              </a:ext>
            </a:extLst>
          </p:cNvPr>
          <p:cNvSpPr/>
          <p:nvPr/>
        </p:nvSpPr>
        <p:spPr>
          <a:xfrm>
            <a:off x="1303355" y="1285592"/>
            <a:ext cx="9102639" cy="4932328"/>
          </a:xfrm>
          <a:prstGeom prst="roundRect">
            <a:avLst/>
          </a:prstGeom>
          <a:solidFill>
            <a:schemeClr val="accent5">
              <a:alpha val="197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B22A62-FFB1-F3F7-3C74-856EA3D9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Higher-order approaches can use ‘means’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785CF9-A021-29EB-2E68-880D3BC68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GB" sz="2000" b="1" dirty="0">
                <a:solidFill>
                  <a:srgbClr val="4E0103"/>
                </a:solidFill>
              </a:rPr>
              <a:t>Claim: </a:t>
            </a:r>
            <a:r>
              <a:rPr lang="en-GB" sz="2000" dirty="0"/>
              <a:t>Williamson and Krämer’s approaches to interpretation can both be stated in terms of ‘means’ without any loss.</a:t>
            </a:r>
          </a:p>
          <a:p>
            <a:pPr marL="85725" indent="0">
              <a:buNone/>
            </a:pPr>
            <a:endParaRPr lang="en-GB" dirty="0"/>
          </a:p>
          <a:p>
            <a:pPr marL="85725" indent="0">
              <a:buNone/>
            </a:pPr>
            <a:r>
              <a:rPr lang="en-GB" sz="2000" dirty="0"/>
              <a:t>Note the role that the interpretation expression plays for Williamson: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GB" sz="1800" dirty="0"/>
              <a:t>One and the same expression serves to interpret every expression, of every semantic category, in the object language.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GB" sz="1800" dirty="0"/>
              <a:t>The expression is type polymorphic in its second argument position. 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GB" sz="1800" dirty="0"/>
              <a:t>The expression is higher-order in its second argument position, and its semantics is not given in a first-order, set-theoretic metalanguage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GB" sz="1800" dirty="0"/>
              <a:t>The expression validates the </a:t>
            </a:r>
            <a:r>
              <a:rPr lang="en-GB" sz="1800" dirty="0" err="1"/>
              <a:t>disquotation</a:t>
            </a:r>
            <a:r>
              <a:rPr lang="en-GB" sz="1800" dirty="0"/>
              <a:t> schema for all types. </a:t>
            </a:r>
          </a:p>
          <a:p>
            <a:pPr lvl="1"/>
            <a:endParaRPr lang="en-US" dirty="0"/>
          </a:p>
          <a:p>
            <a:pPr marL="50800" lvl="1" indent="0">
              <a:buNone/>
            </a:pPr>
            <a:r>
              <a:rPr lang="en-US" sz="1800" dirty="0"/>
              <a:t>On the semantics I’ve offered, ‘means’ has </a:t>
            </a:r>
            <a:r>
              <a:rPr lang="en-US" sz="1800" i="1" dirty="0"/>
              <a:t>all of these features. </a:t>
            </a:r>
          </a:p>
          <a:p>
            <a:pPr marL="50800" lvl="1" indent="0">
              <a:buNone/>
            </a:pPr>
            <a:endParaRPr lang="en-US" sz="1800" i="1" dirty="0"/>
          </a:p>
          <a:p>
            <a:pPr marL="336550" lvl="1" indent="-285750">
              <a:buFont typeface="Wingdings" pitchFamily="2" charset="2"/>
              <a:buChar char="Ø"/>
            </a:pPr>
            <a:r>
              <a:rPr lang="en-US" sz="1800" dirty="0"/>
              <a:t>‘Means’ is actually an improvement on Kramer’s view, because it allows one expression to perform all of these functions. </a:t>
            </a:r>
          </a:p>
          <a:p>
            <a:pPr marL="50800" lvl="1" indent="0">
              <a:buNone/>
            </a:pPr>
            <a:endParaRPr lang="en-US" sz="1800" dirty="0"/>
          </a:p>
          <a:p>
            <a:pPr marL="50800" lvl="1" indent="0">
              <a:buNone/>
            </a:pPr>
            <a:endParaRPr lang="en-GB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EBAAC-49C7-0D0E-FF44-DDA6650F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53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3B1D-4BA7-81AA-569E-E95AA11E2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model-theoretic approach cannot use ‘means’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B29CD3-2670-FE7C-CC16-9FDA872A6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85725" indent="0">
                  <a:buNone/>
                </a:pPr>
                <a:r>
                  <a:rPr lang="en-US" sz="2200" dirty="0"/>
                  <a:t>Recall the standard mechanism of interpretation in type theory: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⟦·⟧</m:t>
                    </m:r>
                  </m:oMath>
                </a14:m>
                <a:r>
                  <a:rPr lang="en-US" sz="2200" dirty="0"/>
                  <a:t>. </a:t>
                </a:r>
              </a:p>
              <a:p>
                <a:pPr lvl="1"/>
                <a:r>
                  <a:rPr lang="en-US" sz="1900" dirty="0"/>
                  <a:t>This is a function that maps expressions of English to objects in a model. </a:t>
                </a:r>
              </a:p>
              <a:p>
                <a:pPr lvl="1"/>
                <a:r>
                  <a:rPr lang="en-US" sz="1900" dirty="0"/>
                  <a:t>Thus,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latin typeface="Cambria Math" panose="02040503050406030204" pitchFamily="18" charset="0"/>
                      </a:rPr>
                      <m:t>⟦·⟧</m:t>
                    </m:r>
                  </m:oMath>
                </a14:m>
                <a:r>
                  <a:rPr lang="en-US" sz="1900" dirty="0"/>
                  <a:t> is a function of type ⟨</a:t>
                </a:r>
                <a:r>
                  <a:rPr lang="en-US" sz="1900" i="1" dirty="0"/>
                  <a:t>e</a:t>
                </a:r>
                <a:r>
                  <a:rPr lang="en-US" sz="1900" dirty="0"/>
                  <a:t>,⟨</a:t>
                </a:r>
                <a:r>
                  <a:rPr lang="en-US" sz="1900" i="1" dirty="0" err="1"/>
                  <a:t>e</a:t>
                </a:r>
                <a:r>
                  <a:rPr lang="en-US" sz="1900" dirty="0" err="1"/>
                  <a:t>,</a:t>
                </a:r>
                <a:r>
                  <a:rPr lang="en-US" sz="1900" i="1" dirty="0" err="1"/>
                  <a:t>t</a:t>
                </a:r>
                <a:r>
                  <a:rPr lang="en-US" sz="1900" dirty="0"/>
                  <a:t>⟩⟩.</a:t>
                </a:r>
              </a:p>
              <a:p>
                <a:endParaRPr lang="en-US" dirty="0"/>
              </a:p>
              <a:p>
                <a:pPr marL="85725" indent="0">
                  <a:buNone/>
                </a:pPr>
                <a:r>
                  <a:rPr lang="en-US" sz="2200" dirty="0"/>
                  <a:t>The expression 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·</m:t>
                        </m:r>
                      </m:e>
                    </m:d>
                  </m:oMath>
                </a14:m>
                <a:r>
                  <a:rPr lang="en-GB" sz="2200" dirty="0"/>
                  <a:t> validates:</a:t>
                </a:r>
              </a:p>
              <a:p>
                <a:pPr marL="85725" indent="0">
                  <a:buNone/>
                </a:pPr>
                <a:endParaRPr lang="en-US" sz="1700" dirty="0"/>
              </a:p>
              <a:p>
                <a:pPr marL="85725" indent="0" algn="ctr">
                  <a:buNone/>
                </a:pPr>
                <a:r>
                  <a:rPr lang="en-US" sz="1900" b="1" dirty="0">
                    <a:solidFill>
                      <a:srgbClr val="4E0103"/>
                    </a:solidFill>
                  </a:rPr>
                  <a:t>Meaning Nominalization Schema: </a:t>
                </a:r>
                <a:r>
                  <a:rPr lang="en-US" sz="1900" dirty="0"/>
                  <a:t>If </a:t>
                </a:r>
                <a:r>
                  <a:rPr lang="en-US" sz="1900" i="1" dirty="0"/>
                  <a:t>y</a:t>
                </a:r>
                <a:r>
                  <a:rPr lang="en-US" sz="1900" dirty="0"/>
                  <a:t> is a type and </a:t>
                </a:r>
                <a:r>
                  <a:rPr lang="en-US" sz="1900" dirty="0" err="1"/>
                  <a:t>Φ</a:t>
                </a:r>
                <a:r>
                  <a:rPr lang="en-US" sz="1900" dirty="0"/>
                  <a:t> is an expression of type </a:t>
                </a:r>
                <a:r>
                  <a:rPr lang="en-US" sz="1900" i="1" dirty="0"/>
                  <a:t>y</a:t>
                </a:r>
                <a:r>
                  <a:rPr lang="en-US" sz="1900" dirty="0"/>
                  <a:t>, then in a sentence of the form ‘⟦</a:t>
                </a:r>
                <a:r>
                  <a:rPr lang="en-US" sz="1900" dirty="0" err="1"/>
                  <a:t>Φ</a:t>
                </a:r>
                <a:r>
                  <a:rPr lang="en-US" sz="1900" dirty="0"/>
                  <a:t>⟧ = </a:t>
                </a:r>
                <a:r>
                  <a:rPr lang="en-US" sz="1900" dirty="0" err="1"/>
                  <a:t>Φ</a:t>
                </a:r>
                <a:r>
                  <a:rPr lang="en-US" sz="1900" dirty="0"/>
                  <a:t>’, ‘</a:t>
                </a:r>
                <a:r>
                  <a:rPr lang="en-US" sz="1900" dirty="0" err="1"/>
                  <a:t>Φ</a:t>
                </a:r>
                <a:r>
                  <a:rPr lang="en-US" sz="1900" dirty="0"/>
                  <a:t>’ is of type </a:t>
                </a:r>
                <a:r>
                  <a:rPr lang="en-US" sz="1900" i="1" dirty="0"/>
                  <a:t>e</a:t>
                </a:r>
                <a:r>
                  <a:rPr lang="en-US" sz="1900" dirty="0"/>
                  <a:t>, ⟦</a:t>
                </a:r>
                <a:r>
                  <a:rPr lang="en-US" sz="1900" dirty="0" err="1"/>
                  <a:t>Φ</a:t>
                </a:r>
                <a:r>
                  <a:rPr lang="en-US" sz="1900" dirty="0"/>
                  <a:t>⟧ is of type </a:t>
                </a:r>
                <a:r>
                  <a:rPr lang="en-US" sz="1900" i="1" dirty="0"/>
                  <a:t>e</a:t>
                </a:r>
                <a:r>
                  <a:rPr lang="en-US" sz="1900" dirty="0"/>
                  <a:t>, and ‘=’ is of type ⟨</a:t>
                </a:r>
                <a:r>
                  <a:rPr lang="en-US" sz="1900" i="1" dirty="0"/>
                  <a:t>e</a:t>
                </a:r>
                <a:r>
                  <a:rPr lang="en-US" sz="1900" dirty="0"/>
                  <a:t>,⟨</a:t>
                </a:r>
                <a:r>
                  <a:rPr lang="en-US" sz="1900" i="1" dirty="0" err="1"/>
                  <a:t>e</a:t>
                </a:r>
                <a:r>
                  <a:rPr lang="en-US" sz="1900" dirty="0" err="1"/>
                  <a:t>,</a:t>
                </a:r>
                <a:r>
                  <a:rPr lang="en-US" sz="1900" i="1" dirty="0" err="1"/>
                  <a:t>t</a:t>
                </a:r>
                <a:r>
                  <a:rPr lang="en-US" sz="1900" dirty="0"/>
                  <a:t>⟩⟩.</a:t>
                </a:r>
              </a:p>
              <a:p>
                <a:pPr marL="85725" indent="0">
                  <a:buNone/>
                </a:pPr>
                <a:endParaRPr lang="en-US" sz="1900" dirty="0"/>
              </a:p>
              <a:p>
                <a:pPr marL="85725" indent="0">
                  <a:buNone/>
                </a:pPr>
                <a:r>
                  <a:rPr lang="en-US" sz="1900" dirty="0"/>
                  <a:t>It follows that:</a:t>
                </a:r>
              </a:p>
              <a:p>
                <a:pPr marL="404813" indent="-319088">
                  <a:buFont typeface="+mj-lt"/>
                  <a:buAutoNum type="arabicPeriod"/>
                </a:pPr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latin typeface="Cambria Math" panose="02040503050406030204" pitchFamily="18" charset="0"/>
                      </a:rPr>
                      <m:t>⟦·⟧</m:t>
                    </m:r>
                  </m:oMath>
                </a14:m>
                <a:r>
                  <a:rPr lang="en-US" sz="1900" dirty="0"/>
                  <a:t> cannot mean ‘means’, because it has the wrong type.</a:t>
                </a:r>
              </a:p>
              <a:p>
                <a:pPr marL="404813" indent="-319088">
                  <a:buFont typeface="+mj-lt"/>
                  <a:buAutoNum type="arabicPeriod"/>
                </a:pPr>
                <a:r>
                  <a:rPr lang="en-US" sz="1900" dirty="0"/>
                  <a:t>For the same reason, no first-order device of interpretation can mean ‘means’.</a:t>
                </a:r>
              </a:p>
              <a:p>
                <a:pPr marL="404813" indent="-319088">
                  <a:buFont typeface="+mj-lt"/>
                  <a:buAutoNum type="arabicPeriod"/>
                </a:pPr>
                <a:r>
                  <a:rPr lang="en-US" sz="1900" dirty="0"/>
                  <a:t>No semantic theory stated in a first-order metalanguage can imply all instances of the means-</a:t>
                </a:r>
                <a:r>
                  <a:rPr lang="en-US" sz="1900" dirty="0" err="1"/>
                  <a:t>disquotation</a:t>
                </a:r>
                <a:r>
                  <a:rPr lang="en-US" sz="1900" dirty="0"/>
                  <a:t> schema. </a:t>
                </a:r>
              </a:p>
              <a:p>
                <a:pPr marL="428625" indent="-342900">
                  <a:buFont typeface="+mj-lt"/>
                  <a:buAutoNum type="arabicPeriod"/>
                </a:pPr>
                <a:endParaRPr lang="en-US" sz="1900" dirty="0"/>
              </a:p>
              <a:p>
                <a:pPr marL="85725" indent="0">
                  <a:buNone/>
                </a:pPr>
                <a:r>
                  <a:rPr lang="en-US" sz="1900" b="1" dirty="0">
                    <a:solidFill>
                      <a:srgbClr val="4E0103"/>
                    </a:solidFill>
                  </a:rPr>
                  <a:t>Conclusion: </a:t>
                </a:r>
                <a:r>
                  <a:rPr lang="en-US" sz="1900" dirty="0"/>
                  <a:t>No semantic theory stated in a first-order metalanguage is an (adequate) theory of meaning. </a:t>
                </a:r>
                <a:endParaRPr lang="en-US" sz="19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B29CD3-2670-FE7C-CC16-9FDA872A6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83" r="-375" b="-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5C97-ECDB-9B23-5851-661A96C5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9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52AD-0B67-42D5-9B82-4426C435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Treating models as </a:t>
            </a:r>
            <a:r>
              <a:rPr lang="en-US" i="1" dirty="0"/>
              <a:t>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2E060-2218-1DC9-BE2B-51B575F67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5725" indent="0">
              <a:buNone/>
            </a:pPr>
            <a:endParaRPr lang="en-US" sz="2000" b="1" dirty="0"/>
          </a:p>
          <a:p>
            <a:pPr marL="85725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Question: </a:t>
            </a:r>
            <a:r>
              <a:rPr lang="en-US" sz="2000" dirty="0"/>
              <a:t>What is the relationship between the type-theoretic, higher-order approach to meaning and the first-order, model-theoretic approach? </a:t>
            </a:r>
          </a:p>
          <a:p>
            <a:pPr marL="85725" indent="0">
              <a:buNone/>
            </a:pPr>
            <a:endParaRPr lang="en-US" sz="2000" dirty="0"/>
          </a:p>
          <a:p>
            <a:pPr marL="308610" lvl="1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The facts: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2000" dirty="0"/>
              <a:t>These approaches are systematically related: ‘means’ and ⟦·⟧ are related, in that the latter just is the nominal counterpart of the former. 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2000" dirty="0"/>
              <a:t>The meaning of each expression is systematically related to its denotation in a model by means of nominalization. </a:t>
            </a:r>
          </a:p>
          <a:p>
            <a:pPr marL="651510" lvl="1" indent="-342900">
              <a:buFont typeface="+mj-lt"/>
              <a:buAutoNum type="arabicPeriod"/>
            </a:pPr>
            <a:r>
              <a:rPr lang="en-US" sz="2000" dirty="0"/>
              <a:t>Nominalization has its costs, but it also has its benefits. It allows us to:</a:t>
            </a:r>
          </a:p>
          <a:p>
            <a:pPr lvl="2"/>
            <a:r>
              <a:rPr lang="en-US" sz="1800" dirty="0"/>
              <a:t>Offer precise definitions of logical truth and logical consequence for first- and higher-order languages;</a:t>
            </a:r>
          </a:p>
          <a:p>
            <a:pPr lvl="2"/>
            <a:r>
              <a:rPr lang="en-US" sz="1800" dirty="0"/>
              <a:t>Provide completeness and consistency proofs for these languages we are studying (where available). </a:t>
            </a:r>
          </a:p>
          <a:p>
            <a:pPr marL="428625" indent="-342900">
              <a:buFont typeface="+mj-lt"/>
              <a:buAutoNum type="arabicPeriod"/>
            </a:pPr>
            <a:endParaRPr lang="en-US" sz="2000" dirty="0"/>
          </a:p>
          <a:p>
            <a:pPr marL="85725" indent="0">
              <a:buNone/>
            </a:pPr>
            <a:r>
              <a:rPr lang="en-US" sz="2000" b="1" dirty="0">
                <a:solidFill>
                  <a:srgbClr val="4E0103"/>
                </a:solidFill>
              </a:rPr>
              <a:t>Answer: </a:t>
            </a:r>
            <a:r>
              <a:rPr lang="en-US" sz="2000" dirty="0"/>
              <a:t>We should think of models, in model-theoretic semantics, as we do models in science more generally: they are useful simplifications that falsify the target in some ways.</a:t>
            </a:r>
            <a:endParaRPr lang="en-US" sz="2000" b="1" dirty="0"/>
          </a:p>
          <a:p>
            <a:pPr marL="428625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C457F-18F9-D8B7-1B19-A8F76E8C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7A5B-4CA0-006A-7DA0-DEA08AD7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CE85-5C35-E9AA-6E35-ABF0015DC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en-US" sz="1800" dirty="0"/>
              <a:t>We began with Kripke’s observation that expressions in the complement of ‘means’ must be used awkwardly. We then made the following claims: </a:t>
            </a:r>
          </a:p>
          <a:p>
            <a:pPr marL="85725" indent="0">
              <a:buNone/>
            </a:pPr>
            <a:endParaRPr lang="en-US" sz="1800" dirty="0"/>
          </a:p>
          <a:p>
            <a:pPr marL="428625" indent="-342900">
              <a:buFont typeface="+mj-lt"/>
              <a:buAutoNum type="arabicPeriod"/>
            </a:pPr>
            <a:r>
              <a:rPr lang="en-US" sz="1800" dirty="0"/>
              <a:t>The awkwardness is a result of a type-clash. 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/>
              <a:t>This clash can be resolved with italicization.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/>
              <a:t>Italicization allows ‘means’ to take expressions of any type in its complement: it makes ‘means’ type-polymorphic.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/>
              <a:t>A semantics for ‘means’ can be given in </a:t>
            </a:r>
            <a:r>
              <a:rPr lang="en-US" sz="1800" i="1" dirty="0"/>
              <a:t>System F, </a:t>
            </a:r>
            <a:r>
              <a:rPr lang="en-US" sz="1800" dirty="0"/>
              <a:t>which is designed to handle type polymorphism. 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/>
              <a:t>Higher-order approaches to semantics can be stated with ‘means’; model-theoretic approaches cannot.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/>
              <a:t>We should treat models in semantics like models in the sciences: as a simplification that we employ for the purposes of its theoretical fruits. </a:t>
            </a:r>
          </a:p>
          <a:p>
            <a:pPr marL="85725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189E-D133-86A5-E9D5-089D48E2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34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68493-7437-8141-4E07-F7569B3E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150B4-1B24-AC5C-3138-01F2C154DC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8870" y="2857500"/>
            <a:ext cx="8612776" cy="1801586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r>
              <a:rPr lang="en-US" sz="2400" dirty="0"/>
              <a:t>Email me if you want!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justin.z.dambrosio@gmail.com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or </a:t>
            </a:r>
            <a:r>
              <a:rPr lang="en-US" sz="2400" dirty="0">
                <a:hlinkClick r:id="rId3"/>
              </a:rPr>
              <a:t>jzd1@st-andrews.ac.uk</a:t>
            </a:r>
            <a:r>
              <a:rPr lang="en-US" sz="2400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93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4747-6C16-45AA-4E4F-AC77A6691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F9F37-34F1-63A7-0F0A-1E59BE09F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EC8EB-1FAC-1058-D60A-21131ED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82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8E0908-7DDC-5390-685A-033272D1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model-theoretic approach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9BB97-A7A2-312F-F7F1-05964E26C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dirty="0"/>
              <a:t>Pros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18FB4E-EE22-E7D6-34C0-1F44367B6C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Can define entailment as necessary truth-preservation in all models.</a:t>
            </a:r>
          </a:p>
          <a:p>
            <a:r>
              <a:rPr lang="en-US" dirty="0"/>
              <a:t>Can justify rules of inference by checking that they are sound.</a:t>
            </a:r>
          </a:p>
          <a:p>
            <a:r>
              <a:rPr lang="en-US" dirty="0"/>
              <a:t>Can give completeness proofs using model-existence lemmas.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31FE00-6546-F240-733D-406295E61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sz="1800" dirty="0"/>
              <a:t>Cons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9779E0-462D-CB2F-9115-96C719468A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such thing as absolutely general quantification, because the domain of quantification is always a set. </a:t>
            </a:r>
          </a:p>
          <a:p>
            <a:r>
              <a:rPr lang="en-US" dirty="0"/>
              <a:t>Semantically speaking, every expression is basically a name. </a:t>
            </a:r>
          </a:p>
          <a:p>
            <a:pPr lvl="1"/>
            <a:r>
              <a:rPr lang="en-US" dirty="0"/>
              <a:t>Grammatical differences between expressions are expressed by those expressions referring to different kinds of objects. they just name different kinds of things. </a:t>
            </a:r>
          </a:p>
          <a:p>
            <a:r>
              <a:rPr lang="en-US" dirty="0"/>
              <a:t>Runs into Prior’s puzzle, because every semantic value is an o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A5771-9AE5-31BC-F6E3-F75D97F5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48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6C90-1D33-9252-ED14-918C1052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type-theoretic approach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EABEF6-2360-271F-D1C8-2406F364D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5885-4D07-E335-85F5-BA58EF839A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dirty="0"/>
              <a:t>Allows absolutely general quantification</a:t>
            </a:r>
          </a:p>
          <a:p>
            <a:r>
              <a:rPr lang="en-US" dirty="0"/>
              <a:t>No problem with Prior’s puzzle</a:t>
            </a:r>
          </a:p>
          <a:p>
            <a:r>
              <a:rPr lang="en-US" dirty="0"/>
              <a:t>No worries about the incompleteness of second-order logic. </a:t>
            </a:r>
          </a:p>
          <a:p>
            <a:r>
              <a:rPr lang="en-US" dirty="0"/>
              <a:t>No worries about nonstandard models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680827-5F8F-197C-EC84-073D93672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FF9677-FE12-3826-5981-22C7DA49B60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A5F4F-59B3-8103-AA4E-E323190D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48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D798-C475-490B-1E42-3CC0CD7D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A67CF-8773-2DBD-9AE5-90F04C4FA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DD693-19C3-D175-08B3-0D781150C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643BA-140B-D33D-EB7E-34F23238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Picture 6" descr="Block Shapes">
            <a:extLst>
              <a:ext uri="{FF2B5EF4-FFF2-40B4-BE49-F238E27FC236}">
                <a16:creationId xmlns:a16="http://schemas.microsoft.com/office/drawing/2014/main" id="{031643C1-284F-41EA-0BED-F3D13672B5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51969"/>
            <a:ext cx="30480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1EE70A-58F3-D7C9-A769-A9CF20AA65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74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4B582-FEA3-FBD5-1B16-A722AB46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model-theoretic approach: 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7823E-84D4-8105-6740-9B9AF7FA3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en-US" b="1" dirty="0"/>
              <a:t>Disadvantages of the first-order approach:</a:t>
            </a:r>
          </a:p>
          <a:p>
            <a:r>
              <a:rPr lang="en-US" dirty="0"/>
              <a:t>No such thing as absolutely general quantification, because the domain of quantification is always a set. </a:t>
            </a:r>
          </a:p>
          <a:p>
            <a:r>
              <a:rPr lang="en-US" dirty="0"/>
              <a:t>Semantically speaking, every expression is a name</a:t>
            </a:r>
          </a:p>
          <a:p>
            <a:r>
              <a:rPr lang="en-US" dirty="0"/>
              <a:t>Grammatical differences between expressions are expressed by those expressions referring to different kinds of objects. </a:t>
            </a:r>
          </a:p>
          <a:p>
            <a:r>
              <a:rPr lang="en-US" dirty="0"/>
              <a:t>—they just name different kinds of things. </a:t>
            </a:r>
          </a:p>
          <a:p>
            <a:r>
              <a:rPr lang="en-US" dirty="0"/>
              <a:t>This is basically Quine’s point about second-order logic: it is ‘set theory in sheep’s clothing.’ 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85725" indent="0">
              <a:buNone/>
            </a:pPr>
            <a:r>
              <a:rPr lang="en-US" b="1" dirty="0"/>
              <a:t>Advantages: </a:t>
            </a:r>
          </a:p>
          <a:p>
            <a:r>
              <a:rPr lang="en-US" dirty="0"/>
              <a:t>Can define logical truth and logical consequence by quantifying over models</a:t>
            </a:r>
          </a:p>
          <a:p>
            <a:r>
              <a:rPr lang="en-US" dirty="0"/>
              <a:t>Gives a clear rationale for logical truths—they are true in all models.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3A192-A200-8931-CBD5-142DEFC6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7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5B05-A184-91A4-A343-55C57437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mention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E3199-5E7D-AD6C-6E54-21028432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938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Proposal: </a:t>
            </a:r>
            <a:r>
              <a:rPr lang="en-US" sz="2200" dirty="0"/>
              <a:t>Put the object in quotation marks.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 err="1">
                <a:solidFill>
                  <a:srgbClr val="4E0103"/>
                </a:solidFill>
              </a:rPr>
              <a:t>Kripke</a:t>
            </a:r>
            <a:r>
              <a:rPr lang="en-US" sz="2200" b="1" dirty="0">
                <a:solidFill>
                  <a:srgbClr val="4E0103"/>
                </a:solidFill>
              </a:rPr>
              <a:t>:</a:t>
            </a:r>
          </a:p>
          <a:p>
            <a:pPr marL="0" indent="0">
              <a:buNone/>
            </a:pPr>
            <a:endParaRPr lang="en-US" sz="2200" b="1" dirty="0"/>
          </a:p>
          <a:p>
            <a:pPr marL="270000" indent="0">
              <a:buNone/>
            </a:pPr>
            <a:r>
              <a:rPr lang="en-US" sz="2200" i="1" dirty="0"/>
              <a:t>Both problems tempt one to put the object in quotation marks, like the subject; but such a usage conflicts with the convention of philosophical logic that a quotation denotes the expression quoted. (ibid.)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Result:</a:t>
            </a:r>
          </a:p>
          <a:p>
            <a:pPr marL="800100" lvl="1" indent="-457200">
              <a:buFont typeface="+mj-lt"/>
              <a:buAutoNum type="arabicPeriod" startAt="3"/>
            </a:pPr>
            <a:r>
              <a:rPr lang="en-US" sz="2200" dirty="0"/>
              <a:t>‘Suddenly’ means ‘suddenly’</a:t>
            </a:r>
          </a:p>
          <a:p>
            <a:pPr marL="800100" lvl="1" indent="-457200">
              <a:buFont typeface="+mj-lt"/>
              <a:buAutoNum type="arabicPeriod" startAt="5"/>
            </a:pPr>
            <a:r>
              <a:rPr lang="en-US" sz="2200" dirty="0"/>
              <a:t>‘Without a trace’ means ‘without a trace’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Problem: </a:t>
            </a:r>
            <a:r>
              <a:rPr lang="en-US" sz="2200" dirty="0"/>
              <a:t>wrong meaning!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1BD50-6CE2-74D2-B111-0E3C56E0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D668D5-F53F-C5DC-39F3-A7E00EFEC9E9}"/>
              </a:ext>
            </a:extLst>
          </p:cNvPr>
          <p:cNvSpPr/>
          <p:nvPr/>
        </p:nvSpPr>
        <p:spPr>
          <a:xfrm>
            <a:off x="609600" y="2932929"/>
            <a:ext cx="10160000" cy="1246448"/>
          </a:xfrm>
          <a:prstGeom prst="roundRect">
            <a:avLst/>
          </a:prstGeom>
          <a:solidFill>
            <a:schemeClr val="accent5">
              <a:alpha val="2007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3E86-7756-9606-C2CB-54D43A43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Disquotation</a:t>
            </a:r>
            <a:r>
              <a:rPr lang="en-US" dirty="0"/>
              <a:t> as a desideratum.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E8040-A414-E742-AC34-B98794DC4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dvPTimes"/>
              </a:rPr>
              <a:t>The most salient and interesting such analogy, I think, is that all these functors show what I call a quasi- </a:t>
            </a:r>
            <a:r>
              <a:rPr lang="en-GB" sz="1800" dirty="0" err="1">
                <a:effectLst/>
                <a:latin typeface="AdvPTimesI"/>
              </a:rPr>
              <a:t>disquotational</a:t>
            </a:r>
            <a:r>
              <a:rPr lang="en-GB" sz="1800" dirty="0">
                <a:effectLst/>
                <a:latin typeface="AdvPTimesI"/>
              </a:rPr>
              <a:t> </a:t>
            </a:r>
            <a:r>
              <a:rPr lang="en-GB" sz="1800" dirty="0">
                <a:effectLst/>
                <a:latin typeface="AdvPTimes"/>
              </a:rPr>
              <a:t>behaviour with respect to expressions of their associated category. Let me explain what I mean by this. </a:t>
            </a:r>
          </a:p>
          <a:p>
            <a:endParaRPr lang="en-GB" sz="1800" dirty="0">
              <a:latin typeface="AdvPTimes"/>
            </a:endParaRPr>
          </a:p>
          <a:p>
            <a:endParaRPr lang="en-GB" sz="1800" dirty="0">
              <a:latin typeface="AdvPTimes"/>
            </a:endParaRPr>
          </a:p>
          <a:p>
            <a:r>
              <a:rPr lang="en-GB" sz="1800" dirty="0">
                <a:effectLst/>
                <a:latin typeface="AdvPTimesI"/>
              </a:rPr>
              <a:t>D </a:t>
            </a:r>
            <a:r>
              <a:rPr lang="en-GB" sz="1800" dirty="0">
                <a:effectLst/>
                <a:latin typeface="AdvPTimes"/>
              </a:rPr>
              <a:t>is a </a:t>
            </a:r>
            <a:r>
              <a:rPr lang="en-GB" sz="1800" dirty="0" err="1">
                <a:effectLst/>
                <a:latin typeface="AdvPTimes"/>
              </a:rPr>
              <a:t>disquoter</a:t>
            </a:r>
            <a:r>
              <a:rPr lang="en-GB" sz="1800" dirty="0">
                <a:effectLst/>
                <a:latin typeface="AdvPTimes"/>
              </a:rPr>
              <a:t> for expressions of category </a:t>
            </a:r>
            <a:r>
              <a:rPr lang="en-GB" sz="1800" dirty="0">
                <a:effectLst/>
                <a:latin typeface="AdvPTimesI"/>
              </a:rPr>
              <a:t>C </a:t>
            </a:r>
            <a:r>
              <a:rPr lang="en-GB" sz="1800" dirty="0">
                <a:effectLst/>
                <a:latin typeface="AdvP4C4E74"/>
              </a:rPr>
              <a:t>$</a:t>
            </a:r>
            <a:r>
              <a:rPr lang="en-GB" sz="1800" dirty="0" err="1">
                <a:effectLst/>
                <a:latin typeface="AdvPTimesI"/>
              </a:rPr>
              <a:t>df</a:t>
            </a:r>
            <a:r>
              <a:rPr lang="en-GB" sz="1800" dirty="0">
                <a:effectLst/>
                <a:latin typeface="AdvPTimesI"/>
              </a:rPr>
              <a:t> </a:t>
            </a:r>
            <a:endParaRPr lang="en-GB" dirty="0"/>
          </a:p>
          <a:p>
            <a:r>
              <a:rPr lang="en-GB" sz="1800" dirty="0">
                <a:effectLst/>
                <a:latin typeface="AdvPTimesI"/>
              </a:rPr>
              <a:t>D </a:t>
            </a:r>
            <a:r>
              <a:rPr lang="en-GB" sz="1800" dirty="0">
                <a:effectLst/>
                <a:latin typeface="AdvPTimes"/>
              </a:rPr>
              <a:t>combines with a name to form an expression of category </a:t>
            </a:r>
            <a:r>
              <a:rPr lang="en-GB" sz="1800" dirty="0">
                <a:effectLst/>
                <a:latin typeface="AdvPTimesI"/>
              </a:rPr>
              <a:t>C </a:t>
            </a:r>
            <a:r>
              <a:rPr lang="en-GB" sz="1800" dirty="0">
                <a:effectLst/>
                <a:latin typeface="AdvPTimes"/>
              </a:rPr>
              <a:t>&amp; if </a:t>
            </a:r>
            <a:r>
              <a:rPr lang="en-GB" sz="1800" dirty="0">
                <a:effectLst/>
                <a:latin typeface="AdvPTimesI"/>
              </a:rPr>
              <a:t>n </a:t>
            </a:r>
            <a:r>
              <a:rPr lang="en-GB" sz="1800" dirty="0">
                <a:effectLst/>
                <a:latin typeface="AdvPTimes"/>
              </a:rPr>
              <a:t>is a name of an expression </a:t>
            </a:r>
            <a:r>
              <a:rPr lang="en-GB" sz="1800" dirty="0">
                <a:effectLst/>
                <a:latin typeface="AdvPTimesI"/>
              </a:rPr>
              <a:t>e </a:t>
            </a:r>
            <a:r>
              <a:rPr lang="en-GB" sz="1800" dirty="0">
                <a:effectLst/>
                <a:latin typeface="AdvPTimes"/>
              </a:rPr>
              <a:t>of category </a:t>
            </a:r>
            <a:r>
              <a:rPr lang="en-GB" sz="1800" dirty="0">
                <a:effectLst/>
                <a:latin typeface="AdvPTimesI"/>
              </a:rPr>
              <a:t>C</a:t>
            </a:r>
            <a:r>
              <a:rPr lang="en-GB" sz="1800" dirty="0">
                <a:effectLst/>
                <a:latin typeface="AdvPTimes"/>
              </a:rPr>
              <a:t>, </a:t>
            </a:r>
            <a:endParaRPr lang="en-GB" dirty="0"/>
          </a:p>
          <a:p>
            <a:r>
              <a:rPr lang="en-GB" sz="1800" dirty="0">
                <a:effectLst/>
                <a:latin typeface="AdvPTimes"/>
              </a:rPr>
              <a:t>then </a:t>
            </a:r>
            <a:r>
              <a:rPr lang="en-GB" sz="1800" dirty="0" err="1">
                <a:effectLst/>
                <a:latin typeface="AdvPSMSAM10"/>
              </a:rPr>
              <a:t>p</a:t>
            </a:r>
            <a:r>
              <a:rPr lang="en-GB" sz="1800" dirty="0" err="1">
                <a:effectLst/>
                <a:latin typeface="AdvPTimesI"/>
              </a:rPr>
              <a:t>D</a:t>
            </a:r>
            <a:r>
              <a:rPr lang="en-GB" sz="1800" dirty="0" err="1">
                <a:effectLst/>
                <a:latin typeface="AdvP4C4E74"/>
              </a:rPr>
              <a:t>ð</a:t>
            </a:r>
            <a:r>
              <a:rPr lang="en-GB" sz="1800" dirty="0" err="1">
                <a:effectLst/>
                <a:latin typeface="AdvPTimesI"/>
              </a:rPr>
              <a:t>n</a:t>
            </a:r>
            <a:r>
              <a:rPr lang="en-GB" sz="1800" dirty="0" err="1">
                <a:effectLst/>
                <a:latin typeface="AdvP4C4E74"/>
              </a:rPr>
              <a:t>Þ</a:t>
            </a:r>
            <a:r>
              <a:rPr lang="en-GB" sz="1800" dirty="0" err="1">
                <a:effectLst/>
                <a:latin typeface="AdvPSMSAM10"/>
              </a:rPr>
              <a:t>q</a:t>
            </a:r>
            <a:r>
              <a:rPr lang="en-GB" sz="1800" dirty="0">
                <a:effectLst/>
                <a:latin typeface="AdvPSMSAM10"/>
              </a:rPr>
              <a:t> </a:t>
            </a:r>
            <a:r>
              <a:rPr lang="en-GB" sz="1800" dirty="0">
                <a:effectLst/>
                <a:latin typeface="AdvPTimes"/>
              </a:rPr>
              <a:t>is equivalent to </a:t>
            </a:r>
            <a:r>
              <a:rPr lang="en-GB" sz="1800" dirty="0">
                <a:effectLst/>
                <a:latin typeface="AdvPTimesI"/>
              </a:rPr>
              <a:t>e</a:t>
            </a:r>
            <a:r>
              <a:rPr lang="en-GB" sz="1800" dirty="0">
                <a:effectLst/>
                <a:latin typeface="AdvPTimes"/>
              </a:rPr>
              <a:t>. 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56B3A-0913-0439-67D6-DA71025A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29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99B4-2E35-45CD-34AB-A90A8069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CC21-8E32-EE74-A29E-2FAEFDBC4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problem for the meaning-mark view: the concept </a:t>
            </a:r>
            <a:r>
              <a:rPr lang="en-US" i="1" dirty="0"/>
              <a:t>horse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7B2659-A165-8EA2-66CE-8EAD8D2546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accent2"/>
              </a:solidFill>
            </p:spPr>
            <p:txBody>
              <a:bodyPr>
                <a:normAutofit fontScale="70000" lnSpcReduction="20000"/>
              </a:bodyPr>
              <a:lstStyle/>
              <a:p>
                <a:pPr marL="85725" indent="0">
                  <a:buNone/>
                </a:pPr>
                <a:r>
                  <a:rPr lang="en-US" sz="2000" dirty="0"/>
                  <a:t>Consider the following argument: </a:t>
                </a:r>
              </a:p>
              <a:p>
                <a:pPr marL="85725" indent="0">
                  <a:buNone/>
                </a:pPr>
                <a:endParaRPr lang="en-US" sz="2000" dirty="0"/>
              </a:p>
              <a:p>
                <a:pPr marL="85725" indent="0">
                  <a:buNone/>
                </a:pPr>
                <a:r>
                  <a:rPr lang="en-US" sz="2000" dirty="0"/>
                  <a:t>The meaning of ‘is a horse’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/>
                  <a:t>. Premise. </a:t>
                </a:r>
              </a:p>
              <a:p>
                <a:pPr marL="85725" indent="0">
                  <a:buNone/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=</a:t>
                </a:r>
                <a:r>
                  <a:rPr lang="en-US" sz="2000" baseline="-25000" dirty="0"/>
                  <a:t>def</a:t>
                </a:r>
                <a:r>
                  <a:rPr lang="en-US" sz="2000" dirty="0"/>
                  <a:t> the meaning of ‘is a horse’.</a:t>
                </a:r>
              </a:p>
              <a:p>
                <a:pPr marL="85725" indent="0">
                  <a:buNone/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endParaRPr lang="en-US" sz="2000" dirty="0"/>
              </a:p>
              <a:p>
                <a:pPr marL="85725" indent="0">
                  <a:buNone/>
                </a:pPr>
                <a:r>
                  <a:rPr lang="en-US" sz="2000" dirty="0"/>
                  <a:t>’</a:t>
                </a: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’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is of type </a:t>
                </a:r>
                <a:r>
                  <a:rPr lang="en-US" sz="2000" i="1" dirty="0"/>
                  <a:t>e</a:t>
                </a:r>
              </a:p>
              <a:p>
                <a:pPr marL="85725" indent="0">
                  <a:buNone/>
                </a:pPr>
                <a:r>
                  <a:rPr lang="en-US" sz="2000" dirty="0"/>
                  <a:t>’</a:t>
                </a: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’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baseline="-25000" dirty="0"/>
                  <a:t>. </a:t>
                </a:r>
                <a:endParaRPr lang="en-US" sz="2000" dirty="0"/>
              </a:p>
              <a:p>
                <a:pPr marL="85725" indent="0">
                  <a:buNone/>
                </a:pPr>
                <a:endParaRPr lang="en-US" sz="2000" dirty="0"/>
              </a:p>
              <a:p>
                <a:pPr marL="85725" indent="0">
                  <a:buNone/>
                </a:pPr>
                <a:r>
                  <a:rPr lang="en-US" sz="2000" dirty="0"/>
                  <a:t>Suppose that this is true. </a:t>
                </a:r>
              </a:p>
              <a:p>
                <a:endParaRPr lang="en-US" sz="2000" dirty="0"/>
              </a:p>
              <a:p>
                <a:pPr marL="428625" indent="-342900">
                  <a:buFont typeface="+mj-lt"/>
                  <a:buAutoNum type="arabicPeriod"/>
                  <a:tabLst>
                    <a:tab pos="6529388" algn="l"/>
                  </a:tabLst>
                </a:pPr>
                <a:r>
                  <a:rPr lang="en-US" sz="2000" dirty="0"/>
                  <a:t>‘Is a horse’ means </a:t>
                </a: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. 	(by the meaning-marks proposal)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5287963" algn="l"/>
                  </a:tabLst>
                </a:pPr>
                <a:r>
                  <a:rPr lang="en-US" sz="2000" dirty="0"/>
                  <a:t>‘</a:t>
                </a: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’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is of type </a:t>
                </a:r>
                <a:r>
                  <a:rPr lang="en-US" sz="2000" i="1" dirty="0"/>
                  <a:t>e. 	</a:t>
                </a:r>
                <a:r>
                  <a:rPr lang="en-US" sz="2000" dirty="0"/>
                  <a:t>(meaning-marks create referring expressions)</a:t>
                </a:r>
                <a:endParaRPr lang="en-US" sz="2000" i="1" dirty="0"/>
              </a:p>
              <a:p>
                <a:pPr marL="428625" indent="-342900">
                  <a:buFont typeface="+mj-lt"/>
                  <a:buAutoNum type="arabicPeriod"/>
                  <a:tabLst>
                    <a:tab pos="7732713" algn="l"/>
                  </a:tabLst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baseline="-25000" dirty="0"/>
                  <a:t>.  	</a:t>
                </a:r>
                <a:r>
                  <a:rPr lang="en-US" sz="2000" dirty="0"/>
                  <a:t>(by type denotations)</a:t>
                </a:r>
                <a:endParaRPr lang="en-US" sz="2000" i="1" dirty="0"/>
              </a:p>
              <a:p>
                <a:pPr marL="428625" indent="-342900">
                  <a:buFont typeface="+mj-lt"/>
                  <a:buAutoNum type="arabicPeriod"/>
                  <a:tabLst>
                    <a:tab pos="7419975" algn="l"/>
                  </a:tabLst>
                </a:pPr>
                <a:r>
                  <a:rPr lang="en-US" sz="2000" dirty="0"/>
                  <a:t>‘is a horse’ is of type ⟨</a:t>
                </a:r>
                <a:r>
                  <a:rPr lang="en-US" sz="2000" i="1" dirty="0" err="1"/>
                  <a:t>e</a:t>
                </a:r>
                <a:r>
                  <a:rPr lang="en-US" sz="2000" dirty="0" err="1"/>
                  <a:t>,</a:t>
                </a:r>
                <a:r>
                  <a:rPr lang="en-US" sz="2000" i="1" dirty="0" err="1"/>
                  <a:t>t</a:t>
                </a:r>
                <a:r>
                  <a:rPr lang="en-US" sz="2000" dirty="0"/>
                  <a:t>⟩ 	(basic type assignments)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7732713" algn="l"/>
                  </a:tabLst>
                </a:pPr>
                <a:r>
                  <a:rPr lang="en-US" sz="2000" dirty="0"/>
                  <a:t>The meaning of ‘is a horse’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/>
                  <a:t>. 	(by type denotations)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6880225" algn="l"/>
                  </a:tabLst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=</a:t>
                </a:r>
                <a:r>
                  <a:rPr lang="en-US" sz="2000" baseline="-25000" dirty="0"/>
                  <a:t>def</a:t>
                </a:r>
                <a:r>
                  <a:rPr lang="en-US" sz="2000" dirty="0"/>
                  <a:t> the meaning of ‘is a horse’. 	(definition of meaning marks)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7240588" algn="l"/>
                  </a:tabLst>
                </a:pPr>
                <a:r>
                  <a:rPr lang="en-US" sz="2000" baseline="30000" dirty="0"/>
                  <a:t>m</a:t>
                </a:r>
                <a:r>
                  <a:rPr lang="en-US" sz="2000" dirty="0"/>
                  <a:t>is a </a:t>
                </a:r>
                <a:r>
                  <a:rPr lang="en-US" sz="2000" dirty="0" err="1"/>
                  <a:t>horse</a:t>
                </a:r>
                <a:r>
                  <a:rPr lang="en-US" sz="2000" baseline="30000" dirty="0" err="1"/>
                  <a:t>m</a:t>
                </a:r>
                <a:r>
                  <a:rPr lang="en-US" sz="2000" dirty="0"/>
                  <a:t> is an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	</a:t>
                </a:r>
                <a:r>
                  <a:rPr lang="en-US" sz="2000" dirty="0"/>
                  <a:t>(substitution of </a:t>
                </a:r>
                <a:r>
                  <a:rPr lang="en-US" sz="2000" dirty="0" err="1"/>
                  <a:t>identicals</a:t>
                </a:r>
                <a:r>
                  <a:rPr lang="en-US" sz="2000" dirty="0"/>
                  <a:t>) 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8483600" algn="l"/>
                  </a:tabLst>
                </a:pPr>
                <a:r>
                  <a:rPr lang="en-US" sz="2000" dirty="0"/>
                  <a:t>So something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is also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sz="2000" i="1" smtClean="0">
                            <a:latin typeface="Cambria Math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sub>
                    </m:sSub>
                  </m:oMath>
                </a14:m>
                <a:r>
                  <a:rPr lang="en-US" sz="2000" baseline="-25000" dirty="0"/>
                  <a:t>.	</a:t>
                </a:r>
                <a:r>
                  <a:rPr lang="en-US" sz="2000" dirty="0"/>
                  <a:t>(from 3 and 7)</a:t>
                </a:r>
              </a:p>
              <a:p>
                <a:pPr marL="428625" indent="-342900">
                  <a:buFont typeface="+mj-lt"/>
                  <a:buAutoNum type="arabicPeriod"/>
                  <a:tabLst>
                    <a:tab pos="8215313" algn="l"/>
                  </a:tabLst>
                </a:pPr>
                <a:endParaRPr lang="en-US" sz="2000" dirty="0"/>
              </a:p>
              <a:p>
                <a:pPr marL="85725" indent="0">
                  <a:buNone/>
                </a:pPr>
                <a:r>
                  <a:rPr lang="en-US" sz="2000" dirty="0"/>
                  <a:t>But this is impossible, because by the axiom of regularity, no function is a member of its own domain. </a:t>
                </a:r>
              </a:p>
              <a:p>
                <a:pPr marL="85725" indent="0">
                  <a:buNone/>
                </a:pPr>
                <a:endParaRPr lang="en-US" sz="2000" dirty="0"/>
              </a:p>
              <a:p>
                <a:pPr marL="8572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7B2659-A165-8EA2-66CE-8EAD8D2546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D70F2-6DAB-0E5D-002C-075E58BF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91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AEDD-A856-F7E8-6DF9-64681ECE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643D67-4688-11C1-FAE6-B0B8794C55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938" indent="0">
                  <a:buNone/>
                </a:pPr>
                <a:r>
                  <a:rPr lang="en-US" sz="1800" b="1" dirty="0"/>
                  <a:t>Composition:</a:t>
                </a:r>
              </a:p>
              <a:p>
                <a:pPr marL="7938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/>
                      </a:rPr>
                      <m:t>=</m:t>
                    </m:r>
                  </m:oMath>
                </a14:m>
                <a:r>
                  <a:rPr lang="en-US" sz="1800" i="0" dirty="0">
                    <a:latin typeface="+mj-lt"/>
                  </a:rPr>
                  <a:t>ΛA</a:t>
                </a:r>
                <a:r>
                  <a:rPr lang="en-US" sz="1200" i="0" dirty="0">
                    <a:latin typeface="+mj-lt"/>
                  </a:rPr>
                  <a:t> .</a:t>
                </a:r>
                <a:r>
                  <a:rPr lang="en-US" sz="1800" i="0" dirty="0" err="1">
                    <a:latin typeface="+mj-lt"/>
                  </a:rPr>
                  <a:t>λx</a:t>
                </a:r>
                <a:r>
                  <a:rPr lang="en-US" sz="1800" i="0" baseline="-25000" dirty="0" err="1">
                    <a:latin typeface="+mj-lt"/>
                  </a:rPr>
                  <a:t>A</a:t>
                </a:r>
                <a:r>
                  <a:rPr lang="en-US" sz="1800" i="0" dirty="0" err="1">
                    <a:latin typeface="+mj-lt"/>
                  </a:rPr>
                  <a:t>.λy</a:t>
                </a:r>
                <a:r>
                  <a:rPr lang="en-US" sz="1800" i="0" baseline="-25000" dirty="0" err="1">
                    <a:latin typeface="+mj-lt"/>
                  </a:rPr>
                  <a:t>e</a:t>
                </a:r>
                <a:r>
                  <a:rPr lang="en-US" sz="1800" dirty="0" err="1">
                    <a:latin typeface="+mj-lt"/>
                  </a:rPr>
                  <a:t>.</a:t>
                </a:r>
                <a:r>
                  <a:rPr lang="en-US" sz="1800" i="0" dirty="0" err="1">
                    <a:latin typeface="+mj-lt"/>
                  </a:rPr>
                  <a:t>means</a:t>
                </a:r>
                <a:r>
                  <a:rPr lang="en-US" sz="1800" i="0" dirty="0">
                    <a:latin typeface="+mj-lt"/>
                  </a:rPr>
                  <a:t>[A](</a:t>
                </a:r>
                <a:r>
                  <a:rPr lang="en-US" sz="1800" i="0" dirty="0" err="1">
                    <a:latin typeface="+mj-lt"/>
                  </a:rPr>
                  <a:t>y,x</a:t>
                </a:r>
                <a:r>
                  <a:rPr lang="en-US" sz="1800" i="0" dirty="0">
                    <a:latin typeface="+mj-lt"/>
                  </a:rPr>
                  <a:t>)(</a:t>
                </a:r>
                <a:r>
                  <a:rPr lang="en-US" sz="1800" i="0" dirty="0" err="1">
                    <a:latin typeface="+mj-lt"/>
                  </a:rPr>
                  <a:t>λx</a:t>
                </a:r>
                <a:r>
                  <a:rPr lang="en-US" sz="1800" i="0" baseline="-25000" dirty="0" err="1">
                    <a:latin typeface="+mj-lt"/>
                  </a:rPr>
                  <a:t>e</a:t>
                </a:r>
                <a:r>
                  <a:rPr lang="en-US" sz="1800" i="0" dirty="0" err="1">
                    <a:latin typeface="+mj-lt"/>
                  </a:rPr>
                  <a:t>.veryathletic</a:t>
                </a:r>
                <a:r>
                  <a:rPr lang="en-US" sz="1800" baseline="-25000" dirty="0" err="1"/>
                  <a:t>⟨e,t</a:t>
                </a:r>
                <a:r>
                  <a:rPr lang="en-US" sz="1800" baseline="-25000" dirty="0"/>
                  <a:t>⟩</a:t>
                </a:r>
                <a:r>
                  <a:rPr lang="en-US" sz="1800" i="0" dirty="0">
                    <a:latin typeface="+mj-lt"/>
                  </a:rPr>
                  <a:t>(x)</a:t>
                </a:r>
                <a:r>
                  <a:rPr lang="en-GB" sz="1800" b="0" i="0" dirty="0">
                    <a:latin typeface="+mj-lt"/>
                  </a:rPr>
                  <a:t>) =</a:t>
                </a:r>
                <a:r>
                  <a:rPr lang="en-US" sz="1800" i="0" dirty="0" err="1">
                    <a:latin typeface="+mj-lt"/>
                  </a:rPr>
                  <a:t>λx</a:t>
                </a:r>
                <a:r>
                  <a:rPr lang="en-GB" sz="1800" b="0" i="0" baseline="-25000" dirty="0">
                    <a:latin typeface="+mj-lt"/>
                  </a:rPr>
                  <a:t>⟨</a:t>
                </a:r>
                <a:r>
                  <a:rPr lang="en-GB" sz="1800" b="0" i="0" baseline="-25000" dirty="0" err="1">
                    <a:latin typeface="+mj-lt"/>
                  </a:rPr>
                  <a:t>e,t</a:t>
                </a:r>
                <a:r>
                  <a:rPr lang="en-GB" sz="1800" b="0" i="0" baseline="-25000" dirty="0">
                    <a:latin typeface="+mj-lt"/>
                  </a:rPr>
                  <a:t>⟩</a:t>
                </a:r>
                <a:r>
                  <a:rPr lang="en-GB" sz="1800" b="0" i="0" dirty="0">
                    <a:latin typeface="+mj-lt"/>
                  </a:rPr>
                  <a:t>.</a:t>
                </a:r>
                <a:r>
                  <a:rPr lang="en-GB" sz="1800" b="0" i="0" baseline="-25000" dirty="0">
                    <a:latin typeface="+mj-lt"/>
                  </a:rPr>
                  <a:t> </a:t>
                </a:r>
                <a:r>
                  <a:rPr lang="en-US" sz="1800" i="0" dirty="0" err="1">
                    <a:latin typeface="+mj-lt"/>
                  </a:rPr>
                  <a:t>λy</a:t>
                </a:r>
                <a:r>
                  <a:rPr lang="en-US" sz="1800" i="0" baseline="-25000" dirty="0" err="1">
                    <a:latin typeface="+mj-lt"/>
                  </a:rPr>
                  <a:t>e</a:t>
                </a:r>
                <a:r>
                  <a:rPr lang="en-US" sz="1800" i="0" dirty="0">
                    <a:latin typeface="+mj-lt"/>
                  </a:rPr>
                  <a:t>.</a:t>
                </a:r>
                <a:r>
                  <a:rPr lang="en-GB" sz="1800" b="0" i="0" dirty="0">
                    <a:latin typeface="+mj-lt"/>
                  </a:rPr>
                  <a:t>means[⟨</a:t>
                </a:r>
                <a:r>
                  <a:rPr lang="en-GB" sz="1800" b="0" i="0" dirty="0" err="1">
                    <a:latin typeface="+mj-lt"/>
                  </a:rPr>
                  <a:t>e,t</a:t>
                </a:r>
                <a:r>
                  <a:rPr lang="en-GB" sz="1800" b="0" i="0" dirty="0">
                    <a:latin typeface="+mj-lt"/>
                  </a:rPr>
                  <a:t>⟩]</a:t>
                </a:r>
                <a:r>
                  <a:rPr lang="en-US" sz="1800" i="0" dirty="0">
                    <a:latin typeface="+mj-lt"/>
                  </a:rPr>
                  <a:t>(</a:t>
                </a:r>
                <a:r>
                  <a:rPr lang="en-US" sz="1800" i="0" dirty="0" err="1">
                    <a:latin typeface="+mj-lt"/>
                  </a:rPr>
                  <a:t>y,x</a:t>
                </a:r>
                <a:r>
                  <a:rPr lang="en-US" sz="1800" dirty="0">
                    <a:latin typeface="+mj-lt"/>
                  </a:rPr>
                  <a:t>)</a:t>
                </a:r>
              </a:p>
              <a:p>
                <a:pPr marL="7938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ii</m:t>
                        </m:r>
                      </m:e>
                    </m:d>
                    <m:r>
                      <a:rPr lang="en-US" sz="180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latin typeface="Cambria Math"/>
                      </a:rPr>
                      <m:t>λx</m:t>
                    </m:r>
                    <m:r>
                      <m:rPr>
                        <m:nor/>
                      </m:rPr>
                      <a:rPr lang="en-GB" sz="1800" baseline="-25000" dirty="0"/>
                      <m:t>⟨</m:t>
                    </m:r>
                    <m:r>
                      <m:rPr>
                        <m:nor/>
                      </m:rPr>
                      <a:rPr lang="en-GB" sz="1800" baseline="-25000" dirty="0" err="1"/>
                      <m:t>e</m:t>
                    </m:r>
                    <m:r>
                      <m:rPr>
                        <m:nor/>
                      </m:rPr>
                      <a:rPr lang="en-GB" sz="1800" baseline="-25000" dirty="0" err="1"/>
                      <m:t>,</m:t>
                    </m:r>
                    <m:r>
                      <m:rPr>
                        <m:nor/>
                      </m:rPr>
                      <a:rPr lang="en-GB" sz="1800" baseline="-25000" dirty="0" err="1"/>
                      <m:t>t</m:t>
                    </m:r>
                    <m:r>
                      <m:rPr>
                        <m:nor/>
                      </m:rPr>
                      <a:rPr lang="en-GB" sz="1800" baseline="-25000" dirty="0"/>
                      <m:t>⟩</m:t>
                    </m:r>
                    <m:r>
                      <m:rPr>
                        <m:nor/>
                      </m:rPr>
                      <a:rPr lang="en-GB" sz="1800" b="0" i="0" dirty="0" smtClean="0"/>
                      <m:t>.</m:t>
                    </m:r>
                    <m:r>
                      <m:rPr>
                        <m:nor/>
                      </m:rPr>
                      <a:rPr lang="en-GB" sz="1800" dirty="0"/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/>
                      </a:rPr>
                      <m:t>λy</m:t>
                    </m:r>
                    <m:r>
                      <m:rPr>
                        <m:sty m:val="p"/>
                      </m:rPr>
                      <a:rPr lang="en-GB" sz="1800" b="0" i="0" baseline="-2500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80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means</m:t>
                    </m:r>
                  </m:oMath>
                </a14:m>
                <a:r>
                  <a:rPr lang="en-US" sz="1800" i="0" dirty="0">
                    <a:latin typeface="+mj-lt"/>
                  </a:rPr>
                  <a:t>(</a:t>
                </a:r>
                <a:r>
                  <a:rPr lang="en-US" sz="1800" i="0" dirty="0" err="1">
                    <a:latin typeface="+mj-lt"/>
                  </a:rPr>
                  <a:t>y,x</a:t>
                </a:r>
                <a:r>
                  <a:rPr lang="en-US" sz="1800" i="0" dirty="0">
                    <a:latin typeface="+mj-lt"/>
                  </a:rPr>
                  <a:t>)</a:t>
                </a:r>
                <a14:m>
                  <m:oMath xmlns:m="http://schemas.openxmlformats.org/officeDocument/2006/math">
                    <m:r>
                      <a:rPr lang="en-GB" sz="18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veryathletic</m:t>
                    </m:r>
                    <m:r>
                      <m:rPr>
                        <m:nor/>
                      </m:rPr>
                      <a:rPr lang="en-US" sz="1800" baseline="-25000" dirty="0"/>
                      <m:t>⟨</m:t>
                    </m:r>
                    <m:r>
                      <m:rPr>
                        <m:nor/>
                      </m:rPr>
                      <a:rPr lang="en-US" sz="1800" baseline="-25000" dirty="0"/>
                      <m:t>e</m:t>
                    </m:r>
                    <m:r>
                      <m:rPr>
                        <m:nor/>
                      </m:rPr>
                      <a:rPr lang="en-US" sz="1800" baseline="-25000" dirty="0"/>
                      <m:t>,</m:t>
                    </m:r>
                    <m:r>
                      <m:rPr>
                        <m:nor/>
                      </m:rPr>
                      <a:rPr lang="en-US" sz="1800" baseline="-25000" dirty="0"/>
                      <m:t>t</m:t>
                    </m:r>
                    <m:r>
                      <m:rPr>
                        <m:nor/>
                      </m:rPr>
                      <a:rPr lang="en-US" sz="1800" baseline="-25000" dirty="0"/>
                      <m:t>⟩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1800" dirty="0"/>
                      <m:t>)</m:t>
                    </m:r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/>
                      </a:rPr>
                      <m:t>λy</m:t>
                    </m:r>
                    <m:r>
                      <m:rPr>
                        <m:sty m:val="p"/>
                      </m:rPr>
                      <a:rPr lang="en-GB" sz="1800" b="0" i="0" baseline="-2500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800" smtClean="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GB" sz="1800" smtClean="0">
                        <a:latin typeface="Cambria Math" panose="02040503050406030204" pitchFamily="18" charset="0"/>
                      </a:rPr>
                      <m:t>means</m:t>
                    </m:r>
                    <m:r>
                      <m:rPr>
                        <m:nor/>
                      </m:rPr>
                      <a:rPr lang="en-US" sz="1800" dirty="0" smtClean="0"/>
                      <m:t>(</m:t>
                    </m:r>
                    <m:r>
                      <m:rPr>
                        <m:nor/>
                      </m:rPr>
                      <a:rPr lang="en-GB" sz="1800" b="0" i="0" dirty="0" smtClean="0"/>
                      <m:t>y</m:t>
                    </m:r>
                    <m:r>
                      <m:rPr>
                        <m:nor/>
                      </m:rPr>
                      <a:rPr lang="en-US" sz="1800" dirty="0" smtClean="0"/>
                      <m:t>,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dirty="0" smtClean="0">
                        <a:latin typeface="Cambria Math" panose="02040503050406030204" pitchFamily="18" charset="0"/>
                      </a:rPr>
                      <m:t>veryathletic</m:t>
                    </m:r>
                    <m:r>
                      <m:rPr>
                        <m:nor/>
                      </m:rPr>
                      <a:rPr lang="en-US" sz="1800" baseline="-25000" dirty="0" smtClean="0"/>
                      <m:t>⟨</m:t>
                    </m:r>
                    <m:r>
                      <m:rPr>
                        <m:nor/>
                      </m:rPr>
                      <a:rPr lang="en-US" sz="1800" baseline="-25000" dirty="0" smtClean="0"/>
                      <m:t>e</m:t>
                    </m:r>
                    <m:r>
                      <m:rPr>
                        <m:nor/>
                      </m:rPr>
                      <a:rPr lang="en-US" sz="1800" baseline="-25000" dirty="0" smtClean="0"/>
                      <m:t>,</m:t>
                    </m:r>
                    <m:r>
                      <m:rPr>
                        <m:nor/>
                      </m:rPr>
                      <a:rPr lang="en-US" sz="1800" baseline="-25000" dirty="0" smtClean="0"/>
                      <m:t>t</m:t>
                    </m:r>
                    <m:r>
                      <m:rPr>
                        <m:nor/>
                      </m:rPr>
                      <a:rPr lang="en-US" sz="1800" baseline="-25000" dirty="0" smtClean="0"/>
                      <m:t>⟩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1800" dirty="0" smtClean="0"/>
                      <m:t>)</m:t>
                    </m:r>
                  </m:oMath>
                </a14:m>
                <a:endParaRPr lang="en-US" sz="1800" i="1" dirty="0"/>
              </a:p>
              <a:p>
                <a:pPr marL="7938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iii</m:t>
                        </m:r>
                      </m:e>
                    </m:d>
                    <m:r>
                      <a:rPr lang="en-US" sz="180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/>
                      </a:rPr>
                      <m:t>λy</m:t>
                    </m:r>
                    <m:r>
                      <a:rPr lang="en-US" sz="180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800" i="1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veryathletic</m:t>
                    </m:r>
                    <m:r>
                      <m:rPr>
                        <m:nor/>
                      </m:rPr>
                      <a:rPr lang="en-US" sz="1800" baseline="-25000" dirty="0"/>
                      <m:t>⟨</m:t>
                    </m:r>
                    <m:r>
                      <m:rPr>
                        <m:nor/>
                      </m:rPr>
                      <a:rPr lang="en-US" sz="1800" baseline="-25000" dirty="0"/>
                      <m:t>e</m:t>
                    </m:r>
                    <m:r>
                      <m:rPr>
                        <m:nor/>
                      </m:rPr>
                      <a:rPr lang="en-US" sz="1800" baseline="-25000" dirty="0"/>
                      <m:t>,</m:t>
                    </m:r>
                    <m:r>
                      <m:rPr>
                        <m:nor/>
                      </m:rPr>
                      <a:rPr lang="en-US" sz="1800" baseline="-25000" dirty="0"/>
                      <m:t>t</m:t>
                    </m:r>
                    <m:r>
                      <m:rPr>
                        <m:nor/>
                      </m:rPr>
                      <a:rPr lang="en-US" sz="1800" baseline="-25000" dirty="0"/>
                      <m:t>⟩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GB" sz="1800" b="0" i="0" dirty="0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very</m:t>
                    </m:r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i="1" baseline="-25000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800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(‘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very</m:t>
                    </m:r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dirty="0" err="1">
                        <a:latin typeface="Cambria Math" panose="02040503050406030204" pitchFamily="18" charset="0"/>
                      </a:rPr>
                      <m:t>athletic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sz="1800" i="1" baseline="-25000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veryathletic</m:t>
                    </m:r>
                    <m:r>
                      <m:rPr>
                        <m:nor/>
                      </m:rPr>
                      <a:rPr lang="en-US" sz="1800" baseline="-25000" dirty="0"/>
                      <m:t>⟨</m:t>
                    </m:r>
                    <m:r>
                      <m:rPr>
                        <m:nor/>
                      </m:rPr>
                      <a:rPr lang="en-US" sz="1800" baseline="-25000" dirty="0"/>
                      <m:t>e</m:t>
                    </m:r>
                    <m:r>
                      <m:rPr>
                        <m:nor/>
                      </m:rPr>
                      <a:rPr lang="en-US" sz="1800" baseline="-25000" dirty="0"/>
                      <m:t>,</m:t>
                    </m:r>
                    <m:r>
                      <m:rPr>
                        <m:nor/>
                      </m:rPr>
                      <a:rPr lang="en-US" sz="1800" baseline="-25000" dirty="0"/>
                      <m:t>t</m:t>
                    </m:r>
                    <m:r>
                      <m:rPr>
                        <m:nor/>
                      </m:rPr>
                      <a:rPr lang="en-US" sz="1800" baseline="-25000" dirty="0"/>
                      <m:t>⟩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800" dirty="0"/>
              </a:p>
              <a:p>
                <a:pPr marL="7938" indent="0">
                  <a:buNone/>
                </a:pPr>
                <a:endParaRPr lang="en-US" sz="1800" dirty="0"/>
              </a:p>
              <a:p>
                <a:pPr marL="7938" indent="0">
                  <a:buNone/>
                </a:pPr>
                <a:endParaRPr lang="en-US" sz="1800" dirty="0"/>
              </a:p>
              <a:p>
                <a:pPr marL="7938" indent="0">
                  <a:buNone/>
                </a:pPr>
                <a:r>
                  <a:rPr lang="en-US" sz="1800" b="1" dirty="0"/>
                  <a:t>Composition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i="0" baseline="-25000" dirty="0">
                    <a:latin typeface="+mj-lt"/>
                  </a:rPr>
                  <a:t>⟨∀A.⟨A,⟨e,t⟩⟩⟩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i="0" baseline="-25000" dirty="0">
                    <a:latin typeface="+mj-lt"/>
                  </a:rPr>
                  <a:t>⟨∀A.⟨A,⟨e,t⟩⟩⟩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i="0" baseline="-25000" dirty="0">
                    <a:latin typeface="+mj-lt"/>
                  </a:rPr>
                  <a:t>⟨∀A.⟨A,⟨e,t⟩⟩⟩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i="0" baseline="-25000" dirty="0">
                    <a:latin typeface="+mj-lt"/>
                  </a:rPr>
                  <a:t>⟨∀A.⟨A,⟨e,t⟩⟩⟩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))(</m:t>
                    </m:r>
                    <m:r>
                      <a:rPr lang="en-US" sz="1800" i="0" dirty="0"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800" i="0" dirty="0" err="1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0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,(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</m:oMath>
                </a14:m>
                <a:r>
                  <a:rPr lang="en-US" sz="1800" i="0" baseline="-25000" dirty="0">
                    <a:latin typeface="+mj-lt"/>
                  </a:rPr>
                  <a:t>⟨∀A.⟨A,⟨e,t⟩⟩⟩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)))(</m:t>
                    </m:r>
                    <m:r>
                      <a:rPr lang="en-US" sz="1800" i="0" dirty="0">
                        <a:latin typeface="Cambria Math" panose="02040503050406030204" pitchFamily="18" charset="0"/>
                      </a:rPr>
                      <m:t>‘</m:t>
                    </m:r>
                    <m:r>
                      <m:rPr>
                        <m:sty m:val="p"/>
                      </m:rPr>
                      <a:rPr lang="en-US" sz="1800" i="0" dirty="0" err="1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0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aseline="-25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means</m:t>
                    </m:r>
                    <m:r>
                      <a:rPr lang="en-US" sz="18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,(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>
                        <a:latin typeface="Cambria Math" panose="02040503050406030204" pitchFamily="18" charset="0"/>
                      </a:rPr>
                      <m:t>means</m:t>
                    </m:r>
                  </m:oMath>
                </a14:m>
                <a:r>
                  <a:rPr lang="en-US" sz="1800" i="0" baseline="-25000" dirty="0">
                    <a:latin typeface="+mj-lt"/>
                  </a:rPr>
                  <a:t>⟨∀A.⟨A,⟨e,t⟩⟩⟩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)))</m:t>
                    </m:r>
                  </m:oMath>
                </a14:m>
                <a:endParaRPr lang="en-US" sz="1800" b="1" dirty="0"/>
              </a:p>
              <a:p>
                <a:pPr marL="7938" indent="0">
                  <a:buNone/>
                </a:pPr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643D67-4688-11C1-FAE6-B0B8794C5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99" t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6FAC9-E55A-D3D3-9FB0-B5B6FFEC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0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6A98-68C0-4FB2-3740-6114BE01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special ‘meaning marks’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5BED9-309C-86FB-0F02-9F849463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15290"/>
            <a:ext cx="10160000" cy="5068071"/>
          </a:xfrm>
        </p:spPr>
        <p:txBody>
          <a:bodyPr>
            <a:noAutofit/>
          </a:bodyPr>
          <a:lstStyle/>
          <a:p>
            <a:pPr marL="7938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Proposal: </a:t>
            </a:r>
            <a:r>
              <a:rPr lang="en-US" sz="2200" dirty="0"/>
              <a:t>Put the object in special ‘meaning marks’, where meaning marks form a new expression that refers to the original expression’s meaning.</a:t>
            </a:r>
          </a:p>
          <a:p>
            <a:pPr marL="7938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Kripke: </a:t>
            </a:r>
          </a:p>
          <a:p>
            <a:pPr marL="0" indent="0">
              <a:buNone/>
            </a:pPr>
            <a:endParaRPr lang="en-US" sz="2200" b="1" dirty="0"/>
          </a:p>
          <a:p>
            <a:pPr marL="270000" indent="0">
              <a:buNone/>
            </a:pPr>
            <a:r>
              <a:rPr lang="en-US" sz="2200" i="1" dirty="0"/>
              <a:t>Some special 'meaning marks', as proposed for example by David Kaplan, could be useful here.  (ibid.)</a:t>
            </a:r>
          </a:p>
          <a:p>
            <a:pPr marL="85725" indent="0">
              <a:buNone/>
            </a:pPr>
            <a:endParaRPr lang="en-US" sz="2200" dirty="0"/>
          </a:p>
          <a:p>
            <a:pPr marL="7938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Result:</a:t>
            </a:r>
            <a:r>
              <a:rPr lang="en-US" sz="2200" dirty="0">
                <a:solidFill>
                  <a:srgbClr val="4E0103"/>
                </a:solidFill>
              </a:rPr>
              <a:t> </a:t>
            </a:r>
          </a:p>
          <a:p>
            <a:pPr marL="688023" lvl="1" indent="-457200">
              <a:buFont typeface="+mj-lt"/>
              <a:buAutoNum type="arabicPeriod" startAt="3"/>
            </a:pPr>
            <a:r>
              <a:rPr lang="en-US" sz="2050" dirty="0"/>
              <a:t>‘Suddenly’ means </a:t>
            </a:r>
            <a:r>
              <a:rPr lang="en-US" sz="2050" baseline="30000" dirty="0" err="1"/>
              <a:t>m</a:t>
            </a:r>
            <a:r>
              <a:rPr lang="en-US" sz="2050" dirty="0" err="1"/>
              <a:t>suddenly</a:t>
            </a:r>
            <a:r>
              <a:rPr lang="en-US" sz="2050" baseline="30000" dirty="0" err="1"/>
              <a:t>m</a:t>
            </a:r>
            <a:r>
              <a:rPr lang="en-US" sz="2050" baseline="30000" dirty="0"/>
              <a:t>.</a:t>
            </a:r>
          </a:p>
          <a:p>
            <a:pPr marL="688023" lvl="1" indent="-457200">
              <a:buFont typeface="+mj-lt"/>
              <a:buAutoNum type="arabicPeriod" startAt="5"/>
            </a:pPr>
            <a:r>
              <a:rPr lang="en-US" sz="2200" dirty="0"/>
              <a:t>‘Without a trace’ means </a:t>
            </a:r>
            <a:r>
              <a:rPr lang="en-US" sz="2200" baseline="30000" dirty="0" err="1"/>
              <a:t>m</a:t>
            </a:r>
            <a:r>
              <a:rPr lang="en-US" sz="2200" dirty="0" err="1"/>
              <a:t>without</a:t>
            </a:r>
            <a:r>
              <a:rPr lang="en-US" sz="2200" dirty="0"/>
              <a:t> a </a:t>
            </a:r>
            <a:r>
              <a:rPr lang="en-US" sz="2200" dirty="0" err="1"/>
              <a:t>trace</a:t>
            </a:r>
            <a:r>
              <a:rPr lang="en-US" sz="2200" baseline="30000" dirty="0" err="1"/>
              <a:t>m</a:t>
            </a:r>
            <a:r>
              <a:rPr lang="en-US" sz="2200" dirty="0"/>
              <a:t>.</a:t>
            </a:r>
          </a:p>
          <a:p>
            <a:pPr marL="800100" lvl="1" indent="-457200">
              <a:buFont typeface="+mj-lt"/>
              <a:buAutoNum type="arabicPeriod" startAt="5"/>
            </a:pPr>
            <a:endParaRPr lang="en-US" sz="2200" baseline="30000" dirty="0"/>
          </a:p>
          <a:p>
            <a:pPr marL="7938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Problem? </a:t>
            </a:r>
            <a:r>
              <a:rPr lang="en-US" sz="2200" dirty="0"/>
              <a:t>We’ll see!</a:t>
            </a:r>
          </a:p>
          <a:p>
            <a:pPr marL="120015" indent="0">
              <a:buNone/>
            </a:pPr>
            <a:endParaRPr lang="en-US" sz="2350" dirty="0"/>
          </a:p>
          <a:p>
            <a:pPr marL="0" indent="0" algn="ctr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B4008-7930-ABA9-D32C-423BDFE9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CCD91A-44EA-5882-A5FA-07ED0ADF1108}"/>
              </a:ext>
            </a:extLst>
          </p:cNvPr>
          <p:cNvSpPr/>
          <p:nvPr/>
        </p:nvSpPr>
        <p:spPr>
          <a:xfrm>
            <a:off x="495300" y="3288354"/>
            <a:ext cx="10160000" cy="1074480"/>
          </a:xfrm>
          <a:prstGeom prst="roundRect">
            <a:avLst/>
          </a:prstGeom>
          <a:solidFill>
            <a:schemeClr val="accent5">
              <a:alpha val="199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99F9-0C85-806F-225D-5A27F1E9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ordinary use.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11B7A-9FCA-2B90-3B38-FC9F0F6F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938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Proposal: </a:t>
            </a:r>
            <a:r>
              <a:rPr lang="en-US" sz="2200" dirty="0"/>
              <a:t>Do nothing to the object position. </a:t>
            </a:r>
          </a:p>
          <a:p>
            <a:pPr marL="0" indent="0">
              <a:buNone/>
            </a:pPr>
            <a:endParaRPr lang="en-AU" sz="2200" dirty="0"/>
          </a:p>
          <a:p>
            <a:pPr marL="0" indent="0">
              <a:buNone/>
            </a:pPr>
            <a:r>
              <a:rPr lang="en-AU" sz="2200" b="1" dirty="0">
                <a:solidFill>
                  <a:srgbClr val="4E0103"/>
                </a:solidFill>
              </a:rPr>
              <a:t>Kripke: </a:t>
            </a:r>
          </a:p>
          <a:p>
            <a:pPr marL="0" indent="0">
              <a:buNone/>
            </a:pPr>
            <a:endParaRPr lang="en-AU" sz="2200" b="1" dirty="0"/>
          </a:p>
          <a:p>
            <a:pPr marL="135000" indent="0">
              <a:buNone/>
            </a:pPr>
            <a:r>
              <a:rPr lang="en-AU" sz="2200" i="1" dirty="0"/>
              <a:t>I contemplated using italics ("'plus' means </a:t>
            </a:r>
            <a:r>
              <a:rPr lang="en-AU" sz="2200" dirty="0">
                <a:solidFill>
                  <a:srgbClr val="FF0000"/>
                </a:solidFill>
              </a:rPr>
              <a:t>plus</a:t>
            </a:r>
            <a:r>
              <a:rPr lang="en-AU" sz="2200" i="1" dirty="0"/>
              <a:t>"; "'mean' may mean </a:t>
            </a:r>
            <a:r>
              <a:rPr lang="en-AU" sz="2200" dirty="0">
                <a:solidFill>
                  <a:srgbClr val="FF0000"/>
                </a:solidFill>
              </a:rPr>
              <a:t>denote</a:t>
            </a:r>
            <a:r>
              <a:rPr lang="en-AU" sz="2200" i="1" dirty="0"/>
              <a:t>"), but I decided that normally […] I will write the object of ‘to mean’ as an ordinary roman object.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Result:</a:t>
            </a:r>
          </a:p>
          <a:p>
            <a:pPr marL="800100" lvl="1" indent="-457200">
              <a:buFont typeface="+mj-lt"/>
              <a:buAutoNum type="arabicPeriod" startAt="3"/>
            </a:pPr>
            <a:r>
              <a:rPr lang="en-US" sz="2200" dirty="0"/>
              <a:t>‘Suddenly’ means suddenly.</a:t>
            </a:r>
          </a:p>
          <a:p>
            <a:pPr marL="800100" lvl="1" indent="-457200">
              <a:buFont typeface="+mj-lt"/>
              <a:buAutoNum type="arabicPeriod" startAt="5"/>
            </a:pPr>
            <a:r>
              <a:rPr lang="en-US" sz="2200" dirty="0"/>
              <a:t>‘Without a trace’ means without a trace.</a:t>
            </a:r>
          </a:p>
          <a:p>
            <a:pPr marL="342900" lvl="1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4E0103"/>
                </a:solidFill>
              </a:rPr>
              <a:t>Problem: </a:t>
            </a:r>
            <a:r>
              <a:rPr lang="en-US" sz="2200" dirty="0"/>
              <a:t>ungrammaticality. Or maybe even nonsense.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35599-A381-79E4-C457-38D1B764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C42D859-97BF-7B45-00C8-C65303FA9432}"/>
              </a:ext>
            </a:extLst>
          </p:cNvPr>
          <p:cNvSpPr/>
          <p:nvPr/>
        </p:nvSpPr>
        <p:spPr>
          <a:xfrm>
            <a:off x="609600" y="2950050"/>
            <a:ext cx="10160000" cy="1240325"/>
          </a:xfrm>
          <a:prstGeom prst="roundRect">
            <a:avLst/>
          </a:prstGeom>
          <a:solidFill>
            <a:schemeClr val="accent5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32B4-1FCE-6454-18F7-E66BE188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Grammaticality regained: italicization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4773A-ED04-B5BE-84EA-EAC01D06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E39537-8BF6-27BD-A3BE-FBE9734A14AD}"/>
              </a:ext>
            </a:extLst>
          </p:cNvPr>
          <p:cNvSpPr txBox="1">
            <a:spLocks/>
          </p:cNvSpPr>
          <p:nvPr/>
        </p:nvSpPr>
        <p:spPr>
          <a:xfrm>
            <a:off x="1553796" y="1986141"/>
            <a:ext cx="7600950" cy="288571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100" dirty="0"/>
              <a:t>‘The woman who discovered radium’ means the woman who discovered radium.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‘Antelope’ means antelope.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‘Suddenly’ means suddenly.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‘Very athletic’ means very athletic.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‘Without a trace’ means without a trace.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‘Someone in the store’ means someone in the store.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‘To the Pyrenees or the Alps’ means to the Pyrenees or the Alps.</a:t>
            </a:r>
          </a:p>
          <a:p>
            <a:pPr marL="385763" indent="-385763">
              <a:buFont typeface="+mj-lt"/>
              <a:buAutoNum type="arabicPeriod"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C85C70-164E-8963-66A6-DD05DF58B81E}"/>
              </a:ext>
            </a:extLst>
          </p:cNvPr>
          <p:cNvSpPr txBox="1">
            <a:spLocks/>
          </p:cNvSpPr>
          <p:nvPr/>
        </p:nvSpPr>
        <p:spPr>
          <a:xfrm>
            <a:off x="1553796" y="1986140"/>
            <a:ext cx="7600950" cy="288571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100" dirty="0"/>
              <a:t>‘The woman who discovered radium’ means </a:t>
            </a:r>
            <a:r>
              <a:rPr lang="en-US" sz="2100" i="1" dirty="0">
                <a:solidFill>
                  <a:srgbClr val="FF0000"/>
                </a:solidFill>
              </a:rPr>
              <a:t>the woman who discovered radium.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‘Antelope’ means </a:t>
            </a:r>
            <a:r>
              <a:rPr lang="en-US" sz="2100" i="1" dirty="0">
                <a:solidFill>
                  <a:srgbClr val="FF0000"/>
                </a:solidFill>
              </a:rPr>
              <a:t>antelope.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‘Suddenly’ means </a:t>
            </a:r>
            <a:r>
              <a:rPr lang="en-US" sz="2100" i="1" dirty="0">
                <a:solidFill>
                  <a:srgbClr val="FF0000"/>
                </a:solidFill>
              </a:rPr>
              <a:t>suddenly.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‘Very athletic’ means </a:t>
            </a:r>
            <a:r>
              <a:rPr lang="en-US" sz="2100" i="1" dirty="0">
                <a:solidFill>
                  <a:srgbClr val="FF0000"/>
                </a:solidFill>
              </a:rPr>
              <a:t>very athletic.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‘Without a trace’ means </a:t>
            </a:r>
            <a:r>
              <a:rPr lang="en-US" sz="2100" i="1" dirty="0">
                <a:solidFill>
                  <a:srgbClr val="FF0000"/>
                </a:solidFill>
              </a:rPr>
              <a:t>without a trace.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dirty="0"/>
              <a:t>‘Someone in the store’ means </a:t>
            </a:r>
            <a:r>
              <a:rPr lang="en-US" sz="2100" i="1" dirty="0">
                <a:solidFill>
                  <a:srgbClr val="FF0000"/>
                </a:solidFill>
              </a:rPr>
              <a:t>someone in the store.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‘To the Pyrenees or the Alps’ means </a:t>
            </a:r>
            <a:r>
              <a:rPr lang="en-US" sz="2000" i="1" dirty="0">
                <a:solidFill>
                  <a:srgbClr val="FF0000"/>
                </a:solidFill>
              </a:rPr>
              <a:t>to the Pyrenees or the Alps.</a:t>
            </a:r>
            <a:endParaRPr lang="en-US" sz="21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0CF7D-59C5-8D41-B5F7-AE07A123111C}"/>
              </a:ext>
            </a:extLst>
          </p:cNvPr>
          <p:cNvSpPr txBox="1"/>
          <p:nvPr/>
        </p:nvSpPr>
        <p:spPr>
          <a:xfrm>
            <a:off x="2911517" y="5629701"/>
            <a:ext cx="4885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E0103"/>
                </a:solidFill>
              </a:rPr>
              <a:t>But what does italicization do? </a:t>
            </a:r>
          </a:p>
          <a:p>
            <a:pPr algn="ctr"/>
            <a:r>
              <a:rPr lang="en-US" sz="2400" b="1" dirty="0">
                <a:solidFill>
                  <a:srgbClr val="4E0103"/>
                </a:solidFill>
              </a:rPr>
              <a:t>And what do these sentences mean? </a:t>
            </a:r>
          </a:p>
        </p:txBody>
      </p:sp>
    </p:spTree>
    <p:extLst>
      <p:ext uri="{BB962C8B-B14F-4D97-AF65-F5344CB8AC3E}">
        <p14:creationId xmlns:p14="http://schemas.microsoft.com/office/powerpoint/2010/main" val="19323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62E3-CDF0-9D4E-6AD7-81294CEC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this talk, pt. 1: a new view of the meaning of ‘means’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295AE-9553-D047-0511-8100ABF0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ptos" panose="020B0004020202020204" pitchFamily="34" charset="0"/>
              </a:rPr>
              <a:t>Offer a novel semantics for ‘means’ and an account of how italicization functions in its complement. </a:t>
            </a:r>
          </a:p>
          <a:p>
            <a:pPr marL="0" indent="0">
              <a:buNone/>
            </a:pPr>
            <a:endParaRPr lang="en-US" sz="18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4E0103"/>
                </a:solidFill>
                <a:latin typeface="Aptos" panose="020B0004020202020204" pitchFamily="34" charset="0"/>
              </a:rPr>
              <a:t>What italicization is not</a:t>
            </a:r>
            <a:r>
              <a:rPr lang="en-US" sz="1800" b="1" dirty="0">
                <a:latin typeface="Aptos" panose="020B0004020202020204" pitchFamily="34" charset="0"/>
              </a:rPr>
              <a:t>:</a:t>
            </a:r>
          </a:p>
          <a:p>
            <a:r>
              <a:rPr lang="en-US" sz="1800" b="1" dirty="0">
                <a:solidFill>
                  <a:srgbClr val="4E0103"/>
                </a:solidFill>
                <a:latin typeface="Aptos" panose="020B0004020202020204" pitchFamily="34" charset="0"/>
              </a:rPr>
              <a:t>quotation</a:t>
            </a:r>
            <a:r>
              <a:rPr lang="en-US" sz="1800" dirty="0">
                <a:latin typeface="Aptos" panose="020B0004020202020204" pitchFamily="34" charset="0"/>
              </a:rPr>
              <a:t>—the italicized complement doesn’t refer to an expression! </a:t>
            </a:r>
          </a:p>
          <a:p>
            <a:r>
              <a:rPr lang="en-US" sz="1800" b="1" dirty="0">
                <a:solidFill>
                  <a:srgbClr val="4E0103"/>
                </a:solidFill>
                <a:latin typeface="Aptos" panose="020B0004020202020204" pitchFamily="34" charset="0"/>
              </a:rPr>
              <a:t>meaning marks</a:t>
            </a:r>
            <a:r>
              <a:rPr lang="en-US" sz="1800" dirty="0">
                <a:latin typeface="Aptos" panose="020B0004020202020204" pitchFamily="34" charset="0"/>
              </a:rPr>
              <a:t>—the italicized complement doesn’t refer to a meaning!</a:t>
            </a:r>
          </a:p>
          <a:p>
            <a:pPr marL="0" indent="0" algn="ctr">
              <a:buNone/>
            </a:pPr>
            <a:endParaRPr lang="en-US" sz="1800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rgbClr val="4E0103"/>
                </a:solidFill>
                <a:latin typeface="Aptos" panose="020B0004020202020204" pitchFamily="34" charset="0"/>
              </a:rPr>
              <a:t>Italicization doesn’t create referring expression at all. </a:t>
            </a:r>
          </a:p>
          <a:p>
            <a:pPr marL="0" indent="0" algn="ctr">
              <a:buNone/>
            </a:pPr>
            <a:endParaRPr lang="en-US" sz="18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4E0103"/>
                </a:solidFill>
                <a:latin typeface="Aptos" panose="020B0004020202020204" pitchFamily="34" charset="0"/>
              </a:rPr>
              <a:t>What italicization is</a:t>
            </a:r>
            <a:r>
              <a:rPr lang="en-US" sz="1800" dirty="0">
                <a:solidFill>
                  <a:srgbClr val="4E0103"/>
                </a:solidFill>
                <a:latin typeface="Aptos" panose="020B0004020202020204" pitchFamily="34" charset="0"/>
              </a:rPr>
              <a:t>:</a:t>
            </a:r>
          </a:p>
          <a:p>
            <a:pPr lvl="0">
              <a:buClr>
                <a:srgbClr val="A9A57C"/>
              </a:buClr>
            </a:pPr>
            <a:r>
              <a:rPr lang="en-US" sz="1800" dirty="0">
                <a:solidFill>
                  <a:srgbClr val="2F2B20"/>
                </a:solidFill>
                <a:latin typeface="Aptos" panose="020B0004020202020204" pitchFamily="34" charset="0"/>
              </a:rPr>
              <a:t>A way of ‘shifting’ the type of means so that it can combine with the type of the expression that occurs in its complement. Strictly speaking, italicization indicates </a:t>
            </a:r>
            <a:r>
              <a:rPr lang="en-US" sz="1800" i="1" dirty="0">
                <a:solidFill>
                  <a:srgbClr val="2F2B20"/>
                </a:solidFill>
                <a:latin typeface="Aptos" panose="020B0004020202020204" pitchFamily="34" charset="0"/>
              </a:rPr>
              <a:t>type passing</a:t>
            </a:r>
            <a:r>
              <a:rPr lang="en-US" sz="1800" dirty="0">
                <a:solidFill>
                  <a:srgbClr val="2F2B20"/>
                </a:solidFill>
                <a:latin typeface="Aptos" panose="020B0004020202020204" pitchFamily="34" charset="0"/>
              </a:rPr>
              <a:t>. </a:t>
            </a:r>
            <a:endParaRPr lang="en-US" sz="1800" dirty="0">
              <a:solidFill>
                <a:srgbClr val="4E0103"/>
              </a:solidFill>
              <a:latin typeface="Aptos" panose="020B0004020202020204" pitchFamily="34" charset="0"/>
            </a:endParaRPr>
          </a:p>
          <a:p>
            <a:pPr lvl="0">
              <a:buClr>
                <a:srgbClr val="A9A57C"/>
              </a:buClr>
            </a:pPr>
            <a:r>
              <a:rPr lang="en-US" sz="1800" dirty="0">
                <a:solidFill>
                  <a:srgbClr val="2F2B20"/>
                </a:solidFill>
                <a:latin typeface="Aptos" panose="020B0004020202020204" pitchFamily="34" charset="0"/>
              </a:rPr>
              <a:t>A way of allowing ‘means’ to accept expressions of </a:t>
            </a:r>
            <a:r>
              <a:rPr lang="en-US" sz="1800" i="1" dirty="0">
                <a:solidFill>
                  <a:srgbClr val="2F2B20"/>
                </a:solidFill>
                <a:latin typeface="Aptos" panose="020B0004020202020204" pitchFamily="34" charset="0"/>
              </a:rPr>
              <a:t>any grammatical category </a:t>
            </a:r>
            <a:r>
              <a:rPr lang="en-US" sz="1800" dirty="0">
                <a:solidFill>
                  <a:srgbClr val="2F2B20"/>
                </a:solidFill>
                <a:latin typeface="Aptos" panose="020B0004020202020204" pitchFamily="34" charset="0"/>
              </a:rPr>
              <a:t>in its complement.</a:t>
            </a:r>
            <a:endParaRPr lang="en-US" sz="1800" dirty="0">
              <a:solidFill>
                <a:srgbClr val="4E0103"/>
              </a:solidFill>
              <a:latin typeface="Aptos" panose="020B0004020202020204" pitchFamily="34" charset="0"/>
            </a:endParaRPr>
          </a:p>
          <a:p>
            <a:pPr marL="342900" lvl="1" indent="0" algn="ctr">
              <a:buNone/>
            </a:pPr>
            <a:endParaRPr lang="en-US" sz="1800" dirty="0"/>
          </a:p>
          <a:p>
            <a:pPr marL="7938" lvl="1" indent="0" algn="ctr">
              <a:buNone/>
            </a:pPr>
            <a:r>
              <a:rPr lang="en-US" sz="1800" b="1" dirty="0">
                <a:solidFill>
                  <a:srgbClr val="4E0103"/>
                </a:solidFill>
              </a:rPr>
              <a:t>This is what I call the ‘type polymorphism’ view.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59AA1-FF97-052A-993E-4FA20046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AB74A-78F1-4675-A8E8-E488FAD4809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1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2"/>
  <p:tag name="ORIGINALWIDTH" val=" 449"/>
  <p:tag name="OUTPUTTYPE" val="PDF"/>
  <p:tag name="IGUANATEXVERSION" val="162"/>
  <p:tag name="LATEXADDIN" val="\documentclass{article}&#10;\usepackage{amsmath,amssymb,stmaryrd}&#10;\newcommand{\den}[1]{\llbracket #1 \rrbracket}&#10;\pagestyle{empty}&#10;&#10;\begin{document}&#10;\footnotesize&#10;\[&#10;\setlength{\jot}{0pt} % tighten line spacing in aligned&#10;\begin{aligned}[t]&#10;\den{\text{everyone}} &amp;= \lambda P_{\langle e,t\rangle}.\ \forall z_e(\mathrm{person}(z)\to P(z))\\[-.2ex]&#10;\den{\text{smokes}}   &amp;= \lambda x_e.\ \mathrm{smokes}(x)&#10;\end{aligned}&#10;\qquad&#10;\begin{aligned}[t]&#10;\den{\text{Everyone smokes}}&#10;  &amp;= \den{\text{everyone}}(\den{\text{smokes}})\\&#10;  &amp;= (\lambda P_{\langle e,t\rangle}.\ \forall z_e(\mathrm{person}(z)\to P(z)))\ (\lambda x_e.\ \mathrm{smokes}(x))\\&#10;  &amp;\overset{\beta}{=} \forall z_e(\mathrm{person}(z)\to \mathrm{smokes}(z))&#10;\end{aligned}&#10;\]&#10;\end{document}&#10;"/>
  <p:tag name="IGUANATEXSIZE" val="18"/>
  <p:tag name="IGUANATEXCURSOR" val="158"/>
  <p:tag name="TRANSPARENCY" val="True"/>
  <p:tag name="CHOOSECOLOR" val="False"/>
  <p:tag name="COLORHEX" val="000000"/>
  <p:tag name="LATEXENGINEID" val="2"/>
  <p:tag name="TEMPFOLDER" val="/private/var/folders/mw/_knnf3fx3f9bbxm1d931symc0000gq/T/com.microsoft.Powerpoint/TemporaryItems/"/>
  <p:tag name="LATEXFORMHEIGHT" val=" 609"/>
  <p:tag name="LATEXFORMWIDTH" val=" 1042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7"/>
  <p:tag name="ORIGINALWIDTH" val=" 396"/>
  <p:tag name="OUTPUTTYPE" val="PDF"/>
  <p:tag name="IGUANATEXVERSION" val="162"/>
  <p:tag name="LATEXADDIN" val="\documentclass{article}&#10;\usepackage{amsmath,amssymb}&#10;\usepackage{qtree}&#10;\pagestyle{empty}&#10;\begin{document}&#10;&#10;\qsetw{1.5cm}&#10;&#10;\Tree&#10;  [.{\small $\mathrm{MEANS}[\langle e,t\rangle]\ \text{`very athletic'} \ \big(\lambda x_e.\,\mathrm{veryathletic}(x)\big)\;:\;t$}&#10;    {\small $\text{`very athletic'}\;:\;e$}&#10;    [.{\small $\lambda m_e.\ \mathrm{MEANS}[\langle e,t\rangle]\ m\ \big(\lambda x_e.\,\mathrm{veryathletic}(x)\big)\;:\;\langle e,t\rangle$}&#10;      {\small $\Lambda A.\,\lambda P_A.\,\lambda m_e.\ \mathrm{MEANS}[A]\ m\ P$}&#10;      {\small $A := \langle e,t\rangle$}&#10;      {\small $\lambda x_e.\,\mathrm{veryathletic}(x)\;:\;\langle e,t\rangle$}&#10;    ]&#10;  ]&#10;&#10;\end{document}&#10;"/>
  <p:tag name="IGUANATEXSIZE" val="15"/>
  <p:tag name="IGUANATEXCURSOR" val="155"/>
  <p:tag name="TRANSPARENCY" val="True"/>
  <p:tag name="CHOOSECOLOR" val="False"/>
  <p:tag name="COLORHEX" val="000000"/>
  <p:tag name="LATEXENGINEID" val="2"/>
  <p:tag name="TEMPFOLDER" val="/private/var/folders/mw/_knnf3fx3f9bbxm1d931symc0000gq/T/com.microsoft.Powerpoint/TemporaryItems/"/>
  <p:tag name="LATEXFORMHEIGHT" val=" 771"/>
  <p:tag name="LATEXFORMWIDTH" val=" 903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6"/>
  <p:tag name="ORIGINALWIDTH" val=" 399"/>
  <p:tag name="OUTPUTTYPE" val="PDF"/>
  <p:tag name="IGUANATEXVERSION" val="162"/>
  <p:tag name="LATEXADDIN" val="\documentclass{article}&#10;\usepackage{amsmath,amssymb}&#10;\usepackage{qtree}&#10;\pagestyle{empty}&#10;\begin{document}&#10;&#10;\qsetw{1.5cm}&#10;&#10;\Tree&#10;  [.{\small $\mathrm{MEANS}[\forall B.\,\langle e,\langle B,t\rangle\rangle]\ \text{`means'}\ \mathrm{MEANS}\;:\;t$}&#10;    {\small $\text{`means'}\;:\;e$}&#10;    [.{\small $\lambda m_e.\ \mathrm{MEANS}[\forall B.\,\langle e,\langle B,t\rangle\rangle]\ m\ \mathrm{MEAN}\;:\;\langle e,t\rangle$}&#10;      {\small $\Lambda A.\,\lambda P_A.\,\lambda m_e.\ \mathrm{MEANS}[A]\ m\ P$}&#10;      {\small $A := \forall B.\,\langle e,\langle B,t\rangle\rangle$}&#10;      {\small $\mathrm{MEANS} : \forall B.\,\langle e,\langle B,t\rangle\rangle$}&#10;    ]&#10;  ]&#10;&#10;\end{document}&#10;"/>
  <p:tag name="IGUANATEXSIZE" val="20"/>
  <p:tag name="IGUANATEXCURSOR" val="155"/>
  <p:tag name="TRANSPARENCY" val="True"/>
  <p:tag name="CHOOSECOLOR" val="False"/>
  <p:tag name="COLORHEX" val="000000"/>
  <p:tag name="LATEXENGINEID" val="2"/>
  <p:tag name="TEMPFOLDER" val="/private/var/folders/mw/_knnf3fx3f9bbxm1d931symc0000gq/T/com.microsoft.Powerpoint/TemporaryItems/"/>
  <p:tag name="LATEXFORMHEIGHT" val=" 426.65"/>
  <p:tag name="LATEXFORMWIDTH" val=" 513.35"/>
  <p:tag name="LATEXFORMWRAP" val="True"/>
  <p:tag name="BITMAPVECTOR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74416</TotalTime>
  <Words>5906</Words>
  <Application>Microsoft Macintosh PowerPoint</Application>
  <PresentationFormat>Widescreen</PresentationFormat>
  <Paragraphs>686</Paragraphs>
  <Slides>52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AdvP4C4E74</vt:lpstr>
      <vt:lpstr>AdvPSMSAM10</vt:lpstr>
      <vt:lpstr>AdvPTimes</vt:lpstr>
      <vt:lpstr>AdvPTimesI</vt:lpstr>
      <vt:lpstr>Aptos</vt:lpstr>
      <vt:lpstr>Arial</vt:lpstr>
      <vt:lpstr>Calibri</vt:lpstr>
      <vt:lpstr>Cambria</vt:lpstr>
      <vt:lpstr>Cambria Math</vt:lpstr>
      <vt:lpstr>Symbol</vt:lpstr>
      <vt:lpstr>Wingdings</vt:lpstr>
      <vt:lpstr>Adjacency</vt:lpstr>
      <vt:lpstr>The Meaning of ‘Means’</vt:lpstr>
      <vt:lpstr>Three Questions</vt:lpstr>
      <vt:lpstr>Consider the following sentences*:</vt:lpstr>
      <vt:lpstr>Kripke’s footnote on ‘means’:</vt:lpstr>
      <vt:lpstr>Option 1: mention</vt:lpstr>
      <vt:lpstr>Option 2: special ‘meaning marks’</vt:lpstr>
      <vt:lpstr>Option 3: ordinary use.</vt:lpstr>
      <vt:lpstr>Grammaticality regained: italicization</vt:lpstr>
      <vt:lpstr>Goal of this talk, pt. 1: a new view of the meaning of ‘means’</vt:lpstr>
      <vt:lpstr>Goal of this talk, pt. 2: Consequences for semantics</vt:lpstr>
      <vt:lpstr>PowerPoint Presentation</vt:lpstr>
      <vt:lpstr>Basics of type theory</vt:lpstr>
      <vt:lpstr>Standard Assumptions in Type Theory</vt:lpstr>
      <vt:lpstr>An illustration: Castro’s favourite cow</vt:lpstr>
      <vt:lpstr>Types of verbs and their complements</vt:lpstr>
      <vt:lpstr>Type flexibility: ‘Imagine’</vt:lpstr>
      <vt:lpstr>In ordinary usage, ‘means’ is not very flexible.</vt:lpstr>
      <vt:lpstr>The need for flexibility</vt:lpstr>
      <vt:lpstr>Explaining Kripkean Awkwardness</vt:lpstr>
      <vt:lpstr>PowerPoint Presentation</vt:lpstr>
      <vt:lpstr>Option 1: Meaning Marks</vt:lpstr>
      <vt:lpstr>Frege’s problem of unsaturatedness</vt:lpstr>
      <vt:lpstr>First problem for the meaning-mark view: Prior’s puzzle</vt:lpstr>
      <vt:lpstr>Second problem for the meaning-mark view: the concept horse. </vt:lpstr>
      <vt:lpstr>Option 2: Type Polymorphism</vt:lpstr>
      <vt:lpstr>Use rather than mention</vt:lpstr>
      <vt:lpstr>We need type polymorphism anyway</vt:lpstr>
      <vt:lpstr>PowerPoint Presentation</vt:lpstr>
      <vt:lpstr>Reminder: Standard Type Theory</vt:lpstr>
      <vt:lpstr>Polymorphic Type Theory: System F</vt:lpstr>
      <vt:lpstr>A semantics for ‘means’ in System F</vt:lpstr>
      <vt:lpstr>A single meaning for many relations</vt:lpstr>
      <vt:lpstr>Taking Stock</vt:lpstr>
      <vt:lpstr>‘Means’ as metalanguage</vt:lpstr>
      <vt:lpstr>‘Means’ means means</vt:lpstr>
      <vt:lpstr>PowerPoint Presentation</vt:lpstr>
      <vt:lpstr>Two approaches to semantics: A comparison</vt:lpstr>
      <vt:lpstr>Two higher-order approaches to interpretation</vt:lpstr>
      <vt:lpstr>Disquotation and adequacy</vt:lpstr>
      <vt:lpstr>Higher-order approaches can use ‘means’</vt:lpstr>
      <vt:lpstr>The model-theoretic approach cannot use ‘means’</vt:lpstr>
      <vt:lpstr>Treating models as models</vt:lpstr>
      <vt:lpstr>Summing up</vt:lpstr>
      <vt:lpstr>Thank you! Email me if you want! justin.z.dambrosio@gmail.com  or jzd1@st-andrews.ac.uk  </vt:lpstr>
      <vt:lpstr>References</vt:lpstr>
      <vt:lpstr>The model-theoretic approach</vt:lpstr>
      <vt:lpstr>The type-theoretic approach</vt:lpstr>
      <vt:lpstr>PowerPoint Presentation</vt:lpstr>
      <vt:lpstr>The model-theoretic approach: pros and cons</vt:lpstr>
      <vt:lpstr>Disquotation as a desideratum.</vt:lpstr>
      <vt:lpstr>Second problem for the meaning-mark view: the concept horse.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Meaning of ‘Means’</dc:title>
  <dc:creator>Justin D'Ambrosio</dc:creator>
  <cp:lastModifiedBy>Justin D'Ambrosio</cp:lastModifiedBy>
  <cp:revision>57</cp:revision>
  <dcterms:created xsi:type="dcterms:W3CDTF">2025-05-30T03:00:29Z</dcterms:created>
  <dcterms:modified xsi:type="dcterms:W3CDTF">2025-10-05T17:50:35Z</dcterms:modified>
</cp:coreProperties>
</file>